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 id="261" r:id="rId5"/>
    <p:sldId id="264" r:id="rId6"/>
    <p:sldId id="265" r:id="rId7"/>
    <p:sldId id="266" r:id="rId8"/>
    <p:sldId id="267" r:id="rId9"/>
    <p:sldId id="268" r:id="rId10"/>
    <p:sldId id="269" r:id="rId11"/>
    <p:sldId id="277" r:id="rId12"/>
    <p:sldId id="279" r:id="rId13"/>
    <p:sldId id="270" r:id="rId14"/>
    <p:sldId id="271" r:id="rId15"/>
    <p:sldId id="272" r:id="rId16"/>
    <p:sldId id="273" r:id="rId17"/>
    <p:sldId id="274" r:id="rId18"/>
    <p:sldId id="275"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DEFB913-A17D-4792-95D6-6AB71A5C049F}" type="datetimeFigureOut">
              <a:rPr lang="en-US" smtClean="0"/>
              <a:t>6/29/2017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A7CF5C3-B739-41E7-B7A0-82DCD89CC72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DEFB913-A17D-4792-95D6-6AB71A5C049F}" type="datetimeFigureOut">
              <a:rPr lang="en-US" smtClean="0"/>
              <a:t>6/29/2017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A7CF5C3-B739-41E7-B7A0-82DCD89CC72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DEFB913-A17D-4792-95D6-6AB71A5C049F}" type="datetimeFigureOut">
              <a:rPr lang="en-US" smtClean="0"/>
              <a:t>6/29/2017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A7CF5C3-B739-41E7-B7A0-82DCD89CC72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DEFB913-A17D-4792-95D6-6AB71A5C049F}" type="datetimeFigureOut">
              <a:rPr lang="en-US" smtClean="0"/>
              <a:t>6/29/2017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A7CF5C3-B739-41E7-B7A0-82DCD89CC72E}"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DEFB913-A17D-4792-95D6-6AB71A5C049F}" type="datetimeFigureOut">
              <a:rPr lang="en-US" smtClean="0"/>
              <a:t>6/29/2017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A7CF5C3-B739-41E7-B7A0-82DCD89CC72E}"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DEFB913-A17D-4792-95D6-6AB71A5C049F}" type="datetimeFigureOut">
              <a:rPr lang="en-US" smtClean="0"/>
              <a:t>6/29/2017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A7CF5C3-B739-41E7-B7A0-82DCD89CC72E}"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DEFB913-A17D-4792-95D6-6AB71A5C049F}" type="datetimeFigureOut">
              <a:rPr lang="en-US" smtClean="0"/>
              <a:t>6/29/2017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A7CF5C3-B739-41E7-B7A0-82DCD89CC72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DEFB913-A17D-4792-95D6-6AB71A5C049F}" type="datetimeFigureOut">
              <a:rPr lang="en-US" smtClean="0"/>
              <a:t>6/29/2017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A7CF5C3-B739-41E7-B7A0-82DCD89CC72E}"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DEFB913-A17D-4792-95D6-6AB71A5C049F}" type="datetimeFigureOut">
              <a:rPr lang="en-US" smtClean="0"/>
              <a:t>6/29/2017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A7CF5C3-B739-41E7-B7A0-82DCD89CC72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DEFB913-A17D-4792-95D6-6AB71A5C049F}" type="datetimeFigureOut">
              <a:rPr lang="en-US" smtClean="0"/>
              <a:t>6/29/2017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A7CF5C3-B739-41E7-B7A0-82DCD89CC72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DEFB913-A17D-4792-95D6-6AB71A5C049F}" type="datetimeFigureOut">
              <a:rPr lang="en-US" smtClean="0"/>
              <a:t>6/29/2017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A7CF5C3-B739-41E7-B7A0-82DCD89CC72E}"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DEFB913-A17D-4792-95D6-6AB71A5C049F}" type="datetimeFigureOut">
              <a:rPr lang="en-US" smtClean="0"/>
              <a:t>6/29/2017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A7CF5C3-B739-41E7-B7A0-82DCD89CC72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229600" cy="4144963"/>
          </a:xfrm>
        </p:spPr>
        <p:txBody>
          <a:bodyPr>
            <a:normAutofit fontScale="85000" lnSpcReduction="20000"/>
          </a:bodyPr>
          <a:lstStyle/>
          <a:p>
            <a:pPr marL="0" indent="0">
              <a:buNone/>
            </a:pPr>
            <a: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t>INVC – BRIDGING ACTIVITY </a:t>
            </a:r>
            <a:endParaRPr lang="en-US" sz="4100" b="1" dirty="0" smtClean="0">
              <a:solidFill>
                <a:srgbClr val="464646"/>
              </a:solidFill>
              <a:effectLst>
                <a:outerShdw blurRad="31750" dist="25400" dir="5400000" algn="tl" rotWithShape="0">
                  <a:srgbClr val="000000">
                    <a:alpha val="25000"/>
                  </a:srgbClr>
                </a:outerShdw>
              </a:effectLst>
              <a:latin typeface="Lucida Sans Unicode"/>
              <a:ea typeface="+mj-ea"/>
              <a:cs typeface="+mj-cs"/>
            </a:endParaRPr>
          </a:p>
          <a:p>
            <a:pPr marL="0" indent="0">
              <a:buNone/>
            </a:pPr>
            <a:r>
              <a:rPr lang="en-US" sz="4100" b="1" dirty="0" smtClean="0">
                <a:solidFill>
                  <a:srgbClr val="464646"/>
                </a:solidFill>
                <a:effectLst>
                  <a:outerShdw blurRad="31750" dist="25400" dir="5400000" algn="tl" rotWithShape="0">
                    <a:srgbClr val="000000">
                      <a:alpha val="25000"/>
                    </a:srgbClr>
                  </a:outerShdw>
                </a:effectLst>
                <a:latin typeface="Lucida Sans Unicode"/>
                <a:ea typeface="+mj-ea"/>
                <a:cs typeface="+mj-cs"/>
              </a:rPr>
              <a:t>END OF YEAR PRESANTATION</a:t>
            </a:r>
            <a: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t/>
            </a:r>
            <a:b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br>
            <a: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t/>
            </a:r>
            <a:b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br>
            <a: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t>	</a:t>
            </a:r>
            <a:r>
              <a:rPr lang="en-US" sz="4100" b="1" dirty="0" smtClean="0">
                <a:solidFill>
                  <a:srgbClr val="464646"/>
                </a:solidFill>
                <a:effectLst>
                  <a:outerShdw blurRad="31750" dist="25400" dir="5400000" algn="tl" rotWithShape="0">
                    <a:srgbClr val="000000">
                      <a:alpha val="25000"/>
                    </a:srgbClr>
                  </a:outerShdw>
                </a:effectLst>
                <a:latin typeface="Lucida Sans Unicode"/>
                <a:ea typeface="+mj-ea"/>
                <a:cs typeface="+mj-cs"/>
              </a:rPr>
              <a:t>	</a:t>
            </a:r>
          </a:p>
          <a:p>
            <a:pPr marL="0" indent="0">
              <a:buNone/>
            </a:pPr>
            <a: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t>	</a:t>
            </a:r>
            <a:r>
              <a:rPr lang="en-US" sz="4100" b="1" dirty="0" smtClean="0">
                <a:solidFill>
                  <a:srgbClr val="464646"/>
                </a:solidFill>
                <a:effectLst>
                  <a:outerShdw blurRad="31750" dist="25400" dir="5400000" algn="tl" rotWithShape="0">
                    <a:srgbClr val="000000">
                      <a:alpha val="25000"/>
                    </a:srgbClr>
                  </a:outerShdw>
                </a:effectLst>
                <a:latin typeface="Lucida Sans Unicode"/>
                <a:ea typeface="+mj-ea"/>
                <a:cs typeface="+mj-cs"/>
              </a:rPr>
              <a:t>	CADECOM</a:t>
            </a:r>
            <a: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t/>
            </a:r>
            <a:b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br>
            <a: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t/>
            </a:r>
            <a:b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br>
            <a: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t>	</a:t>
            </a:r>
            <a:r>
              <a:rPr lang="en-US" sz="4100" b="1" dirty="0" smtClean="0">
                <a:solidFill>
                  <a:srgbClr val="464646"/>
                </a:solidFill>
                <a:effectLst>
                  <a:outerShdw blurRad="31750" dist="25400" dir="5400000" algn="tl" rotWithShape="0">
                    <a:srgbClr val="000000">
                      <a:alpha val="25000"/>
                    </a:srgbClr>
                  </a:outerShdw>
                </a:effectLst>
                <a:latin typeface="Lucida Sans Unicode"/>
                <a:ea typeface="+mj-ea"/>
                <a:cs typeface="+mj-cs"/>
              </a:rPr>
              <a:t>	Lilongwe Hotel</a:t>
            </a:r>
            <a: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t/>
            </a:r>
            <a:b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br>
            <a: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t/>
            </a:r>
            <a:b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br>
            <a:r>
              <a:rPr lang="en-US" sz="4100" b="1" dirty="0" smtClean="0">
                <a:solidFill>
                  <a:srgbClr val="464646"/>
                </a:solidFill>
                <a:effectLst>
                  <a:outerShdw blurRad="31750" dist="25400" dir="5400000" algn="tl" rotWithShape="0">
                    <a:srgbClr val="000000">
                      <a:alpha val="25000"/>
                    </a:srgbClr>
                  </a:outerShdw>
                </a:effectLst>
                <a:latin typeface="Lucida Sans Unicode"/>
                <a:ea typeface="+mj-ea"/>
                <a:cs typeface="+mj-cs"/>
              </a:rPr>
              <a:t>	29</a:t>
            </a:r>
            <a:r>
              <a:rPr lang="en-US" sz="4100" b="1" baseline="30000" dirty="0" smtClean="0">
                <a:solidFill>
                  <a:srgbClr val="464646"/>
                </a:solidFill>
                <a:effectLst>
                  <a:outerShdw blurRad="31750" dist="25400" dir="5400000" algn="tl" rotWithShape="0">
                    <a:srgbClr val="000000">
                      <a:alpha val="25000"/>
                    </a:srgbClr>
                  </a:outerShdw>
                </a:effectLst>
                <a:latin typeface="Lucida Sans Unicode"/>
                <a:ea typeface="+mj-ea"/>
                <a:cs typeface="+mj-cs"/>
              </a:rPr>
              <a:t>th</a:t>
            </a:r>
            <a:r>
              <a:rPr lang="en-US" sz="4100" b="1" dirty="0" smtClean="0">
                <a:solidFill>
                  <a:srgbClr val="464646"/>
                </a:solidFill>
                <a:effectLst>
                  <a:outerShdw blurRad="31750" dist="25400" dir="5400000" algn="tl" rotWithShape="0">
                    <a:srgbClr val="000000">
                      <a:alpha val="25000"/>
                    </a:srgbClr>
                  </a:outerShdw>
                </a:effectLst>
                <a:latin typeface="Lucida Sans Unicode"/>
                <a:ea typeface="+mj-ea"/>
                <a:cs typeface="+mj-cs"/>
              </a:rPr>
              <a:t> – 30</a:t>
            </a:r>
            <a:r>
              <a:rPr lang="en-US" sz="4100" b="1" baseline="30000" dirty="0" smtClean="0">
                <a:solidFill>
                  <a:srgbClr val="464646"/>
                </a:solidFill>
                <a:effectLst>
                  <a:outerShdw blurRad="31750" dist="25400" dir="5400000" algn="tl" rotWithShape="0">
                    <a:srgbClr val="000000">
                      <a:alpha val="25000"/>
                    </a:srgbClr>
                  </a:outerShdw>
                </a:effectLst>
                <a:latin typeface="Lucida Sans Unicode"/>
                <a:ea typeface="+mj-ea"/>
                <a:cs typeface="+mj-cs"/>
              </a:rPr>
              <a:t>th</a:t>
            </a:r>
            <a:r>
              <a:rPr lang="en-US" sz="4100" b="1" dirty="0" smtClean="0">
                <a:solidFill>
                  <a:srgbClr val="464646"/>
                </a:solidFill>
                <a:effectLst>
                  <a:outerShdw blurRad="31750" dist="25400" dir="5400000" algn="tl" rotWithShape="0">
                    <a:srgbClr val="000000">
                      <a:alpha val="25000"/>
                    </a:srgbClr>
                  </a:outerShdw>
                </a:effectLst>
                <a:latin typeface="Lucida Sans Unicode"/>
                <a:ea typeface="+mj-ea"/>
                <a:cs typeface="+mj-cs"/>
              </a:rPr>
              <a:t> June, </a:t>
            </a:r>
            <a:r>
              <a:rPr lang="en-US" sz="4100" b="1" dirty="0">
                <a:solidFill>
                  <a:srgbClr val="464646"/>
                </a:solidFill>
                <a:effectLst>
                  <a:outerShdw blurRad="31750" dist="25400" dir="5400000" algn="tl" rotWithShape="0">
                    <a:srgbClr val="000000">
                      <a:alpha val="25000"/>
                    </a:srgbClr>
                  </a:outerShdw>
                </a:effectLst>
                <a:latin typeface="Lucida Sans Unicode"/>
                <a:ea typeface="+mj-ea"/>
                <a:cs typeface="+mj-cs"/>
              </a:rPr>
              <a:t>2017</a:t>
            </a:r>
            <a:endParaRPr lang="en-US" dirty="0"/>
          </a:p>
        </p:txBody>
      </p:sp>
      <p:pic>
        <p:nvPicPr>
          <p:cNvPr id="4" name="image2.jpe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533400"/>
            <a:ext cx="2028825" cy="1168831"/>
          </a:xfrm>
          <a:prstGeom prst="rect">
            <a:avLst/>
          </a:prstGeom>
          <a:noFill/>
          <a:ln>
            <a:noFill/>
          </a:ln>
        </p:spPr>
      </p:pic>
      <p:pic>
        <p:nvPicPr>
          <p:cNvPr id="5" name="Picture 4" descr="IITA_logo_-_standard_-_regula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0" y="639469"/>
            <a:ext cx="1581150" cy="1031875"/>
          </a:xfrm>
          <a:prstGeom prst="rect">
            <a:avLst/>
          </a:prstGeom>
          <a:noFill/>
          <a:ln w="9525">
            <a:noFill/>
            <a:miter lim="800000"/>
            <a:headEnd/>
            <a:tailEnd/>
          </a:ln>
        </p:spPr>
      </p:pic>
      <p:pic>
        <p:nvPicPr>
          <p:cNvPr id="6" name="Picture 5" descr="Logo Caritas Malawi"/>
          <p:cNvPicPr/>
          <p:nvPr/>
        </p:nvPicPr>
        <p:blipFill>
          <a:blip r:embed="rId4">
            <a:extLst>
              <a:ext uri="{28A0092B-C50C-407E-A947-70E740481C1C}">
                <a14:useLocalDpi xmlns:a14="http://schemas.microsoft.com/office/drawing/2010/main" val="0"/>
              </a:ext>
            </a:extLst>
          </a:blip>
          <a:srcRect/>
          <a:stretch>
            <a:fillRect/>
          </a:stretch>
        </p:blipFill>
        <p:spPr bwMode="auto">
          <a:xfrm>
            <a:off x="6619875" y="702106"/>
            <a:ext cx="1047750" cy="1000125"/>
          </a:xfrm>
          <a:prstGeom prst="rect">
            <a:avLst/>
          </a:prstGeom>
          <a:noFill/>
          <a:ln>
            <a:noFill/>
          </a:ln>
        </p:spPr>
      </p:pic>
    </p:spTree>
    <p:extLst>
      <p:ext uri="{BB962C8B-B14F-4D97-AF65-F5344CB8AC3E}">
        <p14:creationId xmlns:p14="http://schemas.microsoft.com/office/powerpoint/2010/main" val="137414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371510374"/>
              </p:ext>
            </p:extLst>
          </p:nvPr>
        </p:nvGraphicFramePr>
        <p:xfrm>
          <a:off x="457200" y="685800"/>
          <a:ext cx="8229600" cy="4051300"/>
        </p:xfrm>
        <a:graphic>
          <a:graphicData uri="http://schemas.openxmlformats.org/drawingml/2006/table">
            <a:tbl>
              <a:tblPr firstRow="1" bandRow="1">
                <a:tableStyleId>{5C22544A-7EE6-4342-B048-85BDC9FD1C3A}</a:tableStyleId>
              </a:tblPr>
              <a:tblGrid>
                <a:gridCol w="2743200"/>
                <a:gridCol w="1219200"/>
                <a:gridCol w="1219200"/>
                <a:gridCol w="3048000"/>
              </a:tblGrid>
              <a:tr h="370840">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Review meetings with staff</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2</a:t>
                      </a:r>
                    </a:p>
                  </a:txBody>
                  <a:tcPr marL="68580" marR="68580" marT="0" marB="0"/>
                </a:tc>
                <a:tc>
                  <a:txBody>
                    <a:bodyPr/>
                    <a:lstStyle/>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1</a:t>
                      </a:r>
                    </a:p>
                  </a:txBody>
                  <a:tcPr marL="68580" marR="68580" marT="0" marB="0"/>
                </a:tc>
                <a:tc>
                  <a:txBody>
                    <a:bodyPr/>
                    <a:lstStyle/>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One to be done later. The aim is to discuss the progress and way forward </a:t>
                      </a:r>
                    </a:p>
                  </a:txBody>
                  <a:tcPr marL="68580" marR="68580" marT="0" marB="0"/>
                </a:tc>
              </a:tr>
              <a:tr h="370840">
                <a:tc>
                  <a:txBody>
                    <a:bodyPr/>
                    <a:lstStyle/>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Data collection</a:t>
                      </a:r>
                      <a:endParaRPr lang="en-US" sz="1400" dirty="0">
                        <a:effectLst/>
                        <a:latin typeface="Lucida Sans Unicode" pitchFamily="34" charset="0"/>
                        <a:ea typeface="Calibri"/>
                        <a:cs typeface="Lucida Sans Unicode" pitchFamily="34" charset="0"/>
                      </a:endParaRPr>
                    </a:p>
                  </a:txBody>
                  <a:tcPr marL="68580" marR="68580" marT="0" marB="0"/>
                </a:tc>
                <a:tc>
                  <a:txBody>
                    <a:bodyPr/>
                    <a:lstStyle/>
                    <a:p>
                      <a:pPr marL="0" marR="0">
                        <a:lnSpc>
                          <a:spcPct val="115000"/>
                        </a:lnSpc>
                        <a:spcBef>
                          <a:spcPts val="0"/>
                        </a:spcBef>
                        <a:spcAft>
                          <a:spcPts val="0"/>
                        </a:spcAft>
                      </a:pPr>
                      <a:endParaRPr lang="en-US" sz="1400" dirty="0">
                        <a:effectLst/>
                        <a:latin typeface="Lucida Sans Unicode" pitchFamily="34" charset="0"/>
                        <a:ea typeface="Calibri"/>
                        <a:cs typeface="Lucida Sans Unicode" pitchFamily="34" charset="0"/>
                      </a:endParaRPr>
                    </a:p>
                  </a:txBody>
                  <a:tcPr marL="68580" marR="68580" marT="0" marB="0"/>
                </a:tc>
                <a:tc>
                  <a:txBody>
                    <a:bodyPr/>
                    <a:lstStyle/>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2</a:t>
                      </a:r>
                      <a:endParaRPr lang="en-US" sz="1400" dirty="0">
                        <a:effectLst/>
                        <a:latin typeface="Lucida Sans Unicode" pitchFamily="34" charset="0"/>
                        <a:ea typeface="Calibri"/>
                        <a:cs typeface="Lucida Sans Unicode" pitchFamily="34" charset="0"/>
                      </a:endParaRPr>
                    </a:p>
                  </a:txBody>
                  <a:tcPr marL="68580" marR="68580" marT="0" marB="0"/>
                </a:tc>
                <a:tc>
                  <a:txBody>
                    <a:bodyPr/>
                    <a:lstStyle/>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There have been 2 data collection exercise in all the 4 EPAs. The first one was on Technology adoption and the other one was </a:t>
                      </a:r>
                      <a:r>
                        <a:rPr lang="en-US" sz="1400" smtClean="0">
                          <a:effectLst/>
                          <a:latin typeface="Lucida Sans Unicode" pitchFamily="34" charset="0"/>
                          <a:ea typeface="Calibri"/>
                          <a:cs typeface="Lucida Sans Unicode" pitchFamily="34" charset="0"/>
                        </a:rPr>
                        <a:t>on yield.</a:t>
                      </a:r>
                      <a:endParaRPr lang="en-US" sz="1400" dirty="0">
                        <a:effectLst/>
                        <a:latin typeface="Lucida Sans Unicode" pitchFamily="34" charset="0"/>
                        <a:ea typeface="Calibri"/>
                        <a:cs typeface="Lucida Sans Unicode" pitchFamily="34" charset="0"/>
                      </a:endParaRPr>
                    </a:p>
                  </a:txBody>
                  <a:tcPr marL="68580" marR="68580" marT="0" marB="0"/>
                </a:tc>
              </a:tr>
              <a:tr h="370840">
                <a:tc>
                  <a:txBody>
                    <a:bodyPr/>
                    <a:lstStyle/>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Monitoring and supervision.</a:t>
                      </a:r>
                    </a:p>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 </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Times New Roman"/>
                          <a:cs typeface="Lucida Sans Unicode" pitchFamily="34" charset="0"/>
                        </a:rPr>
                        <a:t>These are monthly field visits made by CADECOM project staff, the aim of these visits is to see if lead farmers are training fellow farmers and if farmers are following the technologies that they were trained.</a:t>
                      </a:r>
                      <a:endParaRPr lang="en-US" sz="1400" dirty="0">
                        <a:effectLst/>
                        <a:latin typeface="Lucida Sans Unicode" pitchFamily="34" charset="0"/>
                        <a:ea typeface="Calibri"/>
                        <a:cs typeface="Lucida Sans Unicode" pitchFamily="34" charset="0"/>
                      </a:endParaRPr>
                    </a:p>
                  </a:txBody>
                  <a:tcPr marL="68580" marR="68580" marT="0" marB="0"/>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bl>
          </a:graphicData>
        </a:graphic>
      </p:graphicFrame>
    </p:spTree>
    <p:extLst>
      <p:ext uri="{BB962C8B-B14F-4D97-AF65-F5344CB8AC3E}">
        <p14:creationId xmlns:p14="http://schemas.microsoft.com/office/powerpoint/2010/main" val="17913285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lvl="0" indent="0">
              <a:spcBef>
                <a:spcPts val="1200"/>
              </a:spcBef>
              <a:spcAft>
                <a:spcPts val="1000"/>
              </a:spcAft>
              <a:buNone/>
              <a:tabLst>
                <a:tab pos="285750" algn="l"/>
              </a:tabLst>
            </a:pPr>
            <a:r>
              <a:rPr lang="en-US" dirty="0" smtClean="0">
                <a:solidFill>
                  <a:prstClr val="black"/>
                </a:solidFill>
                <a:latin typeface="Lucida Sans Unicode" pitchFamily="34" charset="0"/>
                <a:ea typeface="Times New Roman"/>
                <a:cs typeface="Lucida Sans Unicode" pitchFamily="34" charset="0"/>
              </a:rPr>
              <a:t> </a:t>
            </a:r>
            <a:endParaRPr lang="en-US" dirty="0">
              <a:solidFill>
                <a:prstClr val="black"/>
              </a:solidFill>
              <a:latin typeface="Lucida Sans Unicode" pitchFamily="34" charset="0"/>
              <a:cs typeface="Lucida Sans Unicode" pitchFamily="34" charset="0"/>
            </a:endParaRPr>
          </a:p>
          <a:p>
            <a:pPr lvl="0">
              <a:spcBef>
                <a:spcPts val="1200"/>
              </a:spcBef>
              <a:spcAft>
                <a:spcPts val="1000"/>
              </a:spcAft>
              <a:buFont typeface="Wingdings"/>
              <a:buChar char=""/>
              <a:tabLst>
                <a:tab pos="285750" algn="l"/>
              </a:tabLst>
            </a:pPr>
            <a:r>
              <a:rPr lang="en-US" dirty="0">
                <a:solidFill>
                  <a:prstClr val="black"/>
                </a:solidFill>
                <a:latin typeface="Lucida Sans Unicode" pitchFamily="34" charset="0"/>
                <a:cs typeface="Lucida Sans Unicode" pitchFamily="34" charset="0"/>
              </a:rPr>
              <a:t>Low attendance </a:t>
            </a:r>
            <a:r>
              <a:rPr lang="en-US" dirty="0" smtClean="0">
                <a:solidFill>
                  <a:prstClr val="black"/>
                </a:solidFill>
                <a:latin typeface="Lucida Sans Unicode" pitchFamily="34" charset="0"/>
                <a:cs typeface="Lucida Sans Unicode" pitchFamily="34" charset="0"/>
              </a:rPr>
              <a:t>during </a:t>
            </a:r>
            <a:r>
              <a:rPr lang="en-US" dirty="0">
                <a:solidFill>
                  <a:prstClr val="black"/>
                </a:solidFill>
                <a:latin typeface="Lucida Sans Unicode" pitchFamily="34" charset="0"/>
                <a:cs typeface="Lucida Sans Unicode" pitchFamily="34" charset="0"/>
              </a:rPr>
              <a:t>community trainings (Trainings conducted by Lead Farmers)</a:t>
            </a:r>
          </a:p>
          <a:p>
            <a:pPr lvl="0">
              <a:spcBef>
                <a:spcPts val="1200"/>
              </a:spcBef>
              <a:spcAft>
                <a:spcPts val="1000"/>
              </a:spcAft>
              <a:buFont typeface="Wingdings"/>
              <a:buChar char=""/>
              <a:tabLst>
                <a:tab pos="285750" algn="l"/>
              </a:tabLst>
            </a:pPr>
            <a:r>
              <a:rPr lang="en-US" dirty="0">
                <a:solidFill>
                  <a:prstClr val="black"/>
                </a:solidFill>
                <a:latin typeface="Lucida Sans Unicode" pitchFamily="34" charset="0"/>
                <a:cs typeface="Lucida Sans Unicode" pitchFamily="34" charset="0"/>
              </a:rPr>
              <a:t> Poor germination of </a:t>
            </a:r>
            <a:r>
              <a:rPr lang="en-US" dirty="0" smtClean="0">
                <a:solidFill>
                  <a:prstClr val="black"/>
                </a:solidFill>
                <a:latin typeface="Lucida Sans Unicode" pitchFamily="34" charset="0"/>
                <a:cs typeface="Lucida Sans Unicode" pitchFamily="34" charset="0"/>
              </a:rPr>
              <a:t>groundnuts</a:t>
            </a:r>
            <a:endParaRPr lang="en-US" dirty="0">
              <a:solidFill>
                <a:prstClr val="black"/>
              </a:solidFill>
              <a:latin typeface="Lucida Sans Unicode" pitchFamily="34" charset="0"/>
              <a:cs typeface="Lucida Sans Unicode" pitchFamily="34" charset="0"/>
            </a:endParaRPr>
          </a:p>
          <a:p>
            <a:endParaRPr lang="en-US" dirty="0"/>
          </a:p>
        </p:txBody>
      </p:sp>
      <p:sp>
        <p:nvSpPr>
          <p:cNvPr id="2" name="Title 1"/>
          <p:cNvSpPr>
            <a:spLocks noGrp="1"/>
          </p:cNvSpPr>
          <p:nvPr>
            <p:ph type="title"/>
          </p:nvPr>
        </p:nvSpPr>
        <p:spPr/>
        <p:txBody>
          <a:bodyPr/>
          <a:lstStyle/>
          <a:p>
            <a:r>
              <a:rPr lang="en-US" b="1" dirty="0">
                <a:solidFill>
                  <a:prstClr val="black"/>
                </a:solidFill>
                <a:latin typeface="Lucida Sans Unicode" pitchFamily="34" charset="0"/>
                <a:cs typeface="Lucida Sans Unicode" pitchFamily="34" charset="0"/>
              </a:rPr>
              <a:t>Challenges</a:t>
            </a:r>
            <a:endParaRPr lang="en-US" dirty="0"/>
          </a:p>
        </p:txBody>
      </p:sp>
    </p:spTree>
    <p:extLst>
      <p:ext uri="{BB962C8B-B14F-4D97-AF65-F5344CB8AC3E}">
        <p14:creationId xmlns:p14="http://schemas.microsoft.com/office/powerpoint/2010/main" val="11400342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lvl="0" indent="0">
              <a:spcBef>
                <a:spcPts val="1200"/>
              </a:spcBef>
              <a:spcAft>
                <a:spcPts val="1000"/>
              </a:spcAft>
              <a:buNone/>
              <a:tabLst>
                <a:tab pos="285750" algn="l"/>
              </a:tabLst>
            </a:pPr>
            <a:endParaRPr lang="en-US" dirty="0" smtClean="0">
              <a:ea typeface="Times New Roman"/>
              <a:cs typeface="Times New Roman"/>
            </a:endParaRPr>
          </a:p>
          <a:p>
            <a:pPr lvl="0">
              <a:spcBef>
                <a:spcPts val="1200"/>
              </a:spcBef>
              <a:spcAft>
                <a:spcPts val="1000"/>
              </a:spcAft>
              <a:buFont typeface="Wingdings"/>
              <a:buChar char=""/>
              <a:tabLst>
                <a:tab pos="285750" algn="l"/>
              </a:tabLst>
            </a:pPr>
            <a:r>
              <a:rPr lang="en-US" dirty="0" smtClean="0">
                <a:cs typeface="Times New Roman"/>
              </a:rPr>
              <a:t>Germination taste should be carried out by the farmers before planting.</a:t>
            </a:r>
            <a:endParaRPr lang="en-US" dirty="0"/>
          </a:p>
        </p:txBody>
      </p:sp>
      <p:sp>
        <p:nvSpPr>
          <p:cNvPr id="2" name="Title 1"/>
          <p:cNvSpPr>
            <a:spLocks noGrp="1"/>
          </p:cNvSpPr>
          <p:nvPr>
            <p:ph type="title"/>
          </p:nvPr>
        </p:nvSpPr>
        <p:spPr/>
        <p:txBody>
          <a:bodyPr/>
          <a:lstStyle/>
          <a:p>
            <a:r>
              <a:rPr lang="en-US" b="1" dirty="0" smtClean="0">
                <a:latin typeface="Lucida Sans Unicode" pitchFamily="34" charset="0"/>
                <a:cs typeface="Lucida Sans Unicode" pitchFamily="34" charset="0"/>
              </a:rPr>
              <a:t>Recommendation</a:t>
            </a:r>
            <a:endParaRPr lang="en-US" b="1" dirty="0">
              <a:latin typeface="Lucida Sans Unicode" pitchFamily="34" charset="0"/>
              <a:cs typeface="Lucida Sans Unicode" pitchFamily="34" charset="0"/>
            </a:endParaRPr>
          </a:p>
        </p:txBody>
      </p:sp>
    </p:spTree>
    <p:extLst>
      <p:ext uri="{BB962C8B-B14F-4D97-AF65-F5344CB8AC3E}">
        <p14:creationId xmlns:p14="http://schemas.microsoft.com/office/powerpoint/2010/main" val="30990799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b="1" dirty="0">
                <a:solidFill>
                  <a:srgbClr val="464646"/>
                </a:solidFill>
                <a:effectLst>
                  <a:outerShdw blurRad="31750" dist="25400" dir="5400000" algn="tl" rotWithShape="0">
                    <a:srgbClr val="000000">
                      <a:alpha val="25000"/>
                    </a:srgbClr>
                  </a:outerShdw>
                </a:effectLst>
                <a:latin typeface="Lucida Sans Unicode"/>
              </a:rPr>
              <a:t>Progress in Pictures</a:t>
            </a:r>
            <a:endParaRPr lang="en-US" dirty="0"/>
          </a:p>
        </p:txBody>
      </p:sp>
      <p:sp>
        <p:nvSpPr>
          <p:cNvPr id="3" name="Text Placeholder 2"/>
          <p:cNvSpPr>
            <a:spLocks noGrp="1"/>
          </p:cNvSpPr>
          <p:nvPr>
            <p:ph type="body" idx="1"/>
          </p:nvPr>
        </p:nvSpPr>
        <p:spPr>
          <a:xfrm>
            <a:off x="457200" y="1535113"/>
            <a:ext cx="4191000" cy="639762"/>
          </a:xfrm>
        </p:spPr>
        <p:txBody>
          <a:bodyPr>
            <a:noAutofit/>
          </a:bodyPr>
          <a:lstStyle/>
          <a:p>
            <a:r>
              <a:rPr lang="en-US" sz="2000" b="0" i="1" dirty="0" smtClean="0"/>
              <a:t>Famers waiting for seed distribution in </a:t>
            </a:r>
            <a:r>
              <a:rPr lang="en-US" sz="2000" b="0" i="1" dirty="0" err="1" smtClean="0"/>
              <a:t>Kanyama</a:t>
            </a:r>
            <a:r>
              <a:rPr lang="en-US" sz="2000" b="0" i="1" dirty="0" smtClean="0"/>
              <a:t> EPA</a:t>
            </a:r>
            <a:endParaRPr lang="en-US" sz="2000" b="0" i="1" dirty="0"/>
          </a:p>
        </p:txBody>
      </p:sp>
      <p:sp>
        <p:nvSpPr>
          <p:cNvPr id="5" name="Text Placeholder 4"/>
          <p:cNvSpPr>
            <a:spLocks noGrp="1"/>
          </p:cNvSpPr>
          <p:nvPr>
            <p:ph type="body" sz="half" idx="3"/>
          </p:nvPr>
        </p:nvSpPr>
        <p:spPr/>
        <p:txBody>
          <a:bodyPr>
            <a:normAutofit/>
          </a:bodyPr>
          <a:lstStyle/>
          <a:p>
            <a:r>
              <a:rPr lang="en-US" sz="2000" b="0" i="1" dirty="0" smtClean="0"/>
              <a:t>A beneficiary after receiving her seed</a:t>
            </a:r>
            <a:endParaRPr lang="en-US" sz="2000" b="0" i="1" dirty="0"/>
          </a:p>
        </p:txBody>
      </p:sp>
      <p:pic>
        <p:nvPicPr>
          <p:cNvPr id="7" name="Content Placeholder 6" descr="C:\Users\USER\Pictures\BRIDGING PICTURES\DSC_2134.jpg"/>
          <p:cNvPicPr>
            <a:picLocks noGrp="1"/>
          </p:cNvPicPr>
          <p:nvPr>
            <p:ph sz="quarter" idx="2"/>
          </p:nvPr>
        </p:nvPicPr>
        <p:blipFill>
          <a:blip r:embed="rId2" cstate="print"/>
          <a:srcRect/>
          <a:stretch>
            <a:fillRect/>
          </a:stretch>
        </p:blipFill>
        <p:spPr bwMode="auto">
          <a:xfrm>
            <a:off x="152400" y="2133600"/>
            <a:ext cx="4572000" cy="3276600"/>
          </a:xfrm>
          <a:prstGeom prst="rect">
            <a:avLst/>
          </a:prstGeom>
          <a:noFill/>
          <a:ln w="9525">
            <a:noFill/>
            <a:miter lim="800000"/>
            <a:headEnd/>
            <a:tailEnd/>
          </a:ln>
        </p:spPr>
      </p:pic>
      <p:pic>
        <p:nvPicPr>
          <p:cNvPr id="8" name="Content Placeholder 7" descr="C:\Users\USER\Pictures\BRIDGING PICTURES\DSC_2135.jpg"/>
          <p:cNvPicPr>
            <a:picLocks noGrp="1"/>
          </p:cNvPicPr>
          <p:nvPr>
            <p:ph sz="quarter" idx="4"/>
          </p:nvPr>
        </p:nvPicPr>
        <p:blipFill>
          <a:blip r:embed="rId3" cstate="print"/>
          <a:srcRect/>
          <a:stretch>
            <a:fillRect/>
          </a:stretch>
        </p:blipFill>
        <p:spPr bwMode="auto">
          <a:xfrm>
            <a:off x="4648200" y="2133600"/>
            <a:ext cx="4267200" cy="3276599"/>
          </a:xfrm>
          <a:prstGeom prst="rect">
            <a:avLst/>
          </a:prstGeom>
          <a:noFill/>
          <a:ln w="9525">
            <a:noFill/>
            <a:miter lim="800000"/>
            <a:headEnd/>
            <a:tailEnd/>
          </a:ln>
        </p:spPr>
      </p:pic>
    </p:spTree>
    <p:extLst>
      <p:ext uri="{BB962C8B-B14F-4D97-AF65-F5344CB8AC3E}">
        <p14:creationId xmlns:p14="http://schemas.microsoft.com/office/powerpoint/2010/main" val="36313307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 y="1371600"/>
            <a:ext cx="4419600" cy="685799"/>
          </a:xfrm>
        </p:spPr>
        <p:txBody>
          <a:bodyPr>
            <a:normAutofit/>
          </a:bodyPr>
          <a:lstStyle/>
          <a:p>
            <a:r>
              <a:rPr lang="en-US" sz="2000" b="0" i="1" dirty="0" smtClean="0"/>
              <a:t>GAP training in progress</a:t>
            </a:r>
            <a:endParaRPr lang="en-US" sz="2000" b="0" i="1" dirty="0"/>
          </a:p>
        </p:txBody>
      </p:sp>
      <p:sp>
        <p:nvSpPr>
          <p:cNvPr id="5" name="Text Placeholder 4"/>
          <p:cNvSpPr>
            <a:spLocks noGrp="1"/>
          </p:cNvSpPr>
          <p:nvPr>
            <p:ph type="body" sz="half" idx="3"/>
          </p:nvPr>
        </p:nvSpPr>
        <p:spPr>
          <a:xfrm>
            <a:off x="4572000" y="1371600"/>
            <a:ext cx="4267199" cy="685799"/>
          </a:xfrm>
        </p:spPr>
        <p:txBody>
          <a:bodyPr>
            <a:normAutofit lnSpcReduction="10000"/>
          </a:bodyPr>
          <a:lstStyle/>
          <a:p>
            <a:r>
              <a:rPr lang="en-US" sz="2000" b="0" i="1" dirty="0" smtClean="0"/>
              <a:t>One of the marketing training in </a:t>
            </a:r>
            <a:r>
              <a:rPr lang="en-US" sz="2000" b="0" i="1" dirty="0" err="1" smtClean="0"/>
              <a:t>Njolomole</a:t>
            </a:r>
            <a:endParaRPr lang="en-US" sz="2000" b="0" i="1" dirty="0"/>
          </a:p>
        </p:txBody>
      </p:sp>
      <p:pic>
        <p:nvPicPr>
          <p:cNvPr id="7" name="Content Placeholder 6" descr="C:\Users\USER\Pictures\BRIDGING PICTURES\IMG_20161121_110154.jpg"/>
          <p:cNvPicPr>
            <a:picLocks noGrp="1"/>
          </p:cNvPicPr>
          <p:nvPr>
            <p:ph sz="quarter" idx="2"/>
          </p:nvPr>
        </p:nvPicPr>
        <p:blipFill>
          <a:blip r:embed="rId2" cstate="print"/>
          <a:srcRect/>
          <a:stretch>
            <a:fillRect/>
          </a:stretch>
        </p:blipFill>
        <p:spPr bwMode="auto">
          <a:xfrm>
            <a:off x="152400" y="2057400"/>
            <a:ext cx="4419600" cy="3130550"/>
          </a:xfrm>
          <a:prstGeom prst="rect">
            <a:avLst/>
          </a:prstGeom>
          <a:noFill/>
          <a:ln w="9525">
            <a:noFill/>
            <a:miter lim="800000"/>
            <a:headEnd/>
            <a:tailEnd/>
          </a:ln>
        </p:spPr>
      </p:pic>
      <p:pic>
        <p:nvPicPr>
          <p:cNvPr id="8" name="Picture 7" descr="C:\Users\USER\Pictures\BLACKBERRY-9D4D [Pin2C139D4D] [SD]\camera\IMG_20170221_100703.jpg"/>
          <p:cNvPicPr/>
          <p:nvPr/>
        </p:nvPicPr>
        <p:blipFill>
          <a:blip r:embed="rId3" cstate="print"/>
          <a:srcRect/>
          <a:stretch>
            <a:fillRect/>
          </a:stretch>
        </p:blipFill>
        <p:spPr bwMode="auto">
          <a:xfrm>
            <a:off x="4572000" y="2057400"/>
            <a:ext cx="4267200" cy="3130550"/>
          </a:xfrm>
          <a:prstGeom prst="rect">
            <a:avLst/>
          </a:prstGeom>
          <a:noFill/>
          <a:ln w="9525">
            <a:noFill/>
            <a:miter lim="800000"/>
            <a:headEnd/>
            <a:tailEnd/>
          </a:ln>
        </p:spPr>
      </p:pic>
    </p:spTree>
    <p:extLst>
      <p:ext uri="{BB962C8B-B14F-4D97-AF65-F5344CB8AC3E}">
        <p14:creationId xmlns:p14="http://schemas.microsoft.com/office/powerpoint/2010/main" val="17005763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534400" cy="990600"/>
          </a:xfrm>
        </p:spPr>
        <p:txBody>
          <a:bodyPr>
            <a:normAutofit fontScale="90000"/>
          </a:bodyPr>
          <a:lstStyle/>
          <a:p>
            <a:r>
              <a:rPr lang="en-US" sz="4000" i="1" dirty="0" smtClean="0"/>
              <a:t> Staff training in marketing at ACE offices in Lilongwe</a:t>
            </a:r>
            <a:endParaRPr lang="en-US" sz="4000" i="1" dirty="0"/>
          </a:p>
        </p:txBody>
      </p:sp>
      <p:pic>
        <p:nvPicPr>
          <p:cNvPr id="7" name="Content Placeholder 6" descr="C:\Users\USER\Pictures\BLACKBERRY-9D4D [Pin2C139D4D] [SD]\camera\IMG_20170302_090218.jpg"/>
          <p:cNvPicPr>
            <a:picLocks noGrp="1"/>
          </p:cNvPicPr>
          <p:nvPr>
            <p:ph sz="quarter" idx="2"/>
          </p:nvPr>
        </p:nvPicPr>
        <p:blipFill>
          <a:blip r:embed="rId2" cstate="print"/>
          <a:srcRect/>
          <a:stretch>
            <a:fillRect/>
          </a:stretch>
        </p:blipFill>
        <p:spPr bwMode="auto">
          <a:xfrm>
            <a:off x="381000" y="1828800"/>
            <a:ext cx="4419600" cy="3733800"/>
          </a:xfrm>
          <a:prstGeom prst="rect">
            <a:avLst/>
          </a:prstGeom>
          <a:noFill/>
          <a:ln w="9525">
            <a:noFill/>
            <a:miter lim="800000"/>
            <a:headEnd/>
            <a:tailEnd/>
          </a:ln>
        </p:spPr>
      </p:pic>
      <p:pic>
        <p:nvPicPr>
          <p:cNvPr id="8" name="Content Placeholder 7" descr="C:\Users\USER\Pictures\BLACKBERRY-9D4D [Pin2C139D4D] [SD]\camera\IMG_20170302_103011.jpg"/>
          <p:cNvPicPr>
            <a:picLocks noGrp="1"/>
          </p:cNvPicPr>
          <p:nvPr>
            <p:ph sz="quarter" idx="4"/>
          </p:nvPr>
        </p:nvPicPr>
        <p:blipFill>
          <a:blip r:embed="rId3" cstate="print"/>
          <a:srcRect/>
          <a:stretch>
            <a:fillRect/>
          </a:stretch>
        </p:blipFill>
        <p:spPr bwMode="auto">
          <a:xfrm>
            <a:off x="4800600" y="1828800"/>
            <a:ext cx="4114800" cy="3733800"/>
          </a:xfrm>
          <a:prstGeom prst="rect">
            <a:avLst/>
          </a:prstGeom>
          <a:noFill/>
          <a:ln w="9525">
            <a:noFill/>
            <a:miter lim="800000"/>
            <a:headEnd/>
            <a:tailEnd/>
          </a:ln>
        </p:spPr>
      </p:pic>
    </p:spTree>
    <p:extLst>
      <p:ext uri="{BB962C8B-B14F-4D97-AF65-F5344CB8AC3E}">
        <p14:creationId xmlns:p14="http://schemas.microsoft.com/office/powerpoint/2010/main" val="4919080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8763000" cy="1143000"/>
          </a:xfrm>
        </p:spPr>
        <p:txBody>
          <a:bodyPr>
            <a:normAutofit fontScale="90000"/>
          </a:bodyPr>
          <a:lstStyle/>
          <a:p>
            <a:r>
              <a:rPr lang="en-US" sz="4000" i="1" dirty="0" smtClean="0"/>
              <a:t>Fig 6. Aggregated produce and seed recovery</a:t>
            </a:r>
            <a:endParaRPr lang="en-US" sz="4000" i="1" dirty="0"/>
          </a:p>
        </p:txBody>
      </p:sp>
      <p:pic>
        <p:nvPicPr>
          <p:cNvPr id="7" name="Content Placeholder 6" descr="C:\Users\KALAMULE\Desktop\New folder (2)\WP_20150910_013.jpg"/>
          <p:cNvPicPr>
            <a:picLocks noGrp="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905000"/>
            <a:ext cx="4419600" cy="3810000"/>
          </a:xfrm>
          <a:prstGeom prst="rect">
            <a:avLst/>
          </a:prstGeom>
          <a:noFill/>
          <a:ln>
            <a:noFill/>
          </a:ln>
        </p:spPr>
      </p:pic>
      <p:pic>
        <p:nvPicPr>
          <p:cNvPr id="8" name="Content Placeholder 7" descr="C:\Users\KALAMULE\Desktop\New folder (2)\IMG-20170605-WA0015.jpg"/>
          <p:cNvPicPr>
            <a:picLocks noGrp="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645025" y="1905001"/>
            <a:ext cx="4346575" cy="3761184"/>
          </a:xfrm>
          <a:prstGeom prst="rect">
            <a:avLst/>
          </a:prstGeom>
          <a:noFill/>
          <a:ln>
            <a:noFill/>
          </a:ln>
        </p:spPr>
      </p:pic>
    </p:spTree>
    <p:extLst>
      <p:ext uri="{BB962C8B-B14F-4D97-AF65-F5344CB8AC3E}">
        <p14:creationId xmlns:p14="http://schemas.microsoft.com/office/powerpoint/2010/main" val="9779529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90600"/>
            <a:ext cx="8610600" cy="914400"/>
          </a:xfrm>
        </p:spPr>
        <p:txBody>
          <a:bodyPr>
            <a:normAutofit/>
          </a:bodyPr>
          <a:lstStyle/>
          <a:p>
            <a:r>
              <a:rPr lang="en-US" sz="4000" i="1" dirty="0" smtClean="0"/>
              <a:t>Field </a:t>
            </a:r>
            <a:r>
              <a:rPr lang="en-US" sz="4000" i="1" dirty="0" smtClean="0"/>
              <a:t>days in progress</a:t>
            </a:r>
            <a:endParaRPr lang="en-US" sz="4000" i="1" dirty="0"/>
          </a:p>
        </p:txBody>
      </p:sp>
      <p:pic>
        <p:nvPicPr>
          <p:cNvPr id="7" name="Content Placeholder 6" descr="C:\Users\USER\Pictures\BLACKBERRY-9D4D [Pin2C139D4D] [SD]\camera\IMG_20170217_115042.jpg"/>
          <p:cNvPicPr>
            <a:picLocks noGrp="1"/>
          </p:cNvPicPr>
          <p:nvPr>
            <p:ph sz="quarter" idx="2"/>
          </p:nvPr>
        </p:nvPicPr>
        <p:blipFill>
          <a:blip r:embed="rId2" cstate="print"/>
          <a:srcRect/>
          <a:stretch>
            <a:fillRect/>
          </a:stretch>
        </p:blipFill>
        <p:spPr bwMode="auto">
          <a:xfrm>
            <a:off x="304800" y="1905000"/>
            <a:ext cx="4419600" cy="3305391"/>
          </a:xfrm>
          <a:prstGeom prst="rect">
            <a:avLst/>
          </a:prstGeom>
          <a:noFill/>
          <a:ln w="9525">
            <a:noFill/>
            <a:miter lim="800000"/>
            <a:headEnd/>
            <a:tailEnd/>
          </a:ln>
        </p:spPr>
      </p:pic>
      <p:pic>
        <p:nvPicPr>
          <p:cNvPr id="8" name="Content Placeholder 7" descr="C:\Users\KALAMULE\Desktop\New folder (2)\IMG_20160526_113557.jpg"/>
          <p:cNvPicPr>
            <a:picLocks noGrp="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1905000"/>
            <a:ext cx="4267201" cy="3338643"/>
          </a:xfrm>
          <a:prstGeom prst="rect">
            <a:avLst/>
          </a:prstGeom>
          <a:noFill/>
          <a:ln>
            <a:noFill/>
          </a:ln>
        </p:spPr>
      </p:pic>
    </p:spTree>
    <p:extLst>
      <p:ext uri="{BB962C8B-B14F-4D97-AF65-F5344CB8AC3E}">
        <p14:creationId xmlns:p14="http://schemas.microsoft.com/office/powerpoint/2010/main" val="33166223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1535113"/>
            <a:ext cx="4343400" cy="639762"/>
          </a:xfrm>
        </p:spPr>
        <p:txBody>
          <a:bodyPr>
            <a:normAutofit/>
          </a:bodyPr>
          <a:lstStyle/>
          <a:p>
            <a:r>
              <a:rPr lang="en-US" sz="2000" b="0" i="1" dirty="0" smtClean="0"/>
              <a:t>Adoption of double row planting</a:t>
            </a:r>
            <a:endParaRPr lang="en-US" sz="2000" b="0" i="1" dirty="0"/>
          </a:p>
        </p:txBody>
      </p:sp>
      <p:sp>
        <p:nvSpPr>
          <p:cNvPr id="5" name="Text Placeholder 4"/>
          <p:cNvSpPr>
            <a:spLocks noGrp="1"/>
          </p:cNvSpPr>
          <p:nvPr>
            <p:ph type="body" sz="half" idx="3"/>
          </p:nvPr>
        </p:nvSpPr>
        <p:spPr>
          <a:xfrm>
            <a:off x="4571999" y="1535113"/>
            <a:ext cx="4343401" cy="639762"/>
          </a:xfrm>
        </p:spPr>
        <p:txBody>
          <a:bodyPr>
            <a:normAutofit/>
          </a:bodyPr>
          <a:lstStyle/>
          <a:p>
            <a:r>
              <a:rPr lang="en-US" sz="2000" b="0" i="1" dirty="0" smtClean="0"/>
              <a:t> A farmer in her soy field in </a:t>
            </a:r>
            <a:r>
              <a:rPr lang="en-US" sz="2000" b="0" i="1" dirty="0" err="1" smtClean="0"/>
              <a:t>Bilila</a:t>
            </a:r>
            <a:endParaRPr lang="en-US" sz="2000" b="0" i="1" dirty="0"/>
          </a:p>
        </p:txBody>
      </p:sp>
      <p:pic>
        <p:nvPicPr>
          <p:cNvPr id="7" name="Content Placeholder 6" descr="C:\Users\KALAMULE\Desktop\New folder (2)\IMG_20170120_142846.jpg"/>
          <p:cNvPicPr>
            <a:picLocks noGrp="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2133600"/>
            <a:ext cx="4343400" cy="3124200"/>
          </a:xfrm>
          <a:prstGeom prst="rect">
            <a:avLst/>
          </a:prstGeom>
          <a:noFill/>
          <a:ln>
            <a:noFill/>
          </a:ln>
        </p:spPr>
      </p:pic>
      <p:pic>
        <p:nvPicPr>
          <p:cNvPr id="8" name="Content Placeholder 7" descr="C:\Users\Paul\Desktop\IMG_20170323_122341.jpg"/>
          <p:cNvPicPr>
            <a:picLocks noGrp="1"/>
          </p:cNvPicPr>
          <p:nvPr>
            <p:ph sz="quarter" idx="4"/>
          </p:nvPr>
        </p:nvPicPr>
        <p:blipFill>
          <a:blip r:embed="rId3" cstate="print"/>
          <a:srcRect/>
          <a:stretch>
            <a:fillRect/>
          </a:stretch>
        </p:blipFill>
        <p:spPr bwMode="auto">
          <a:xfrm>
            <a:off x="4572000" y="2133600"/>
            <a:ext cx="4343400" cy="3124200"/>
          </a:xfrm>
          <a:prstGeom prst="rect">
            <a:avLst/>
          </a:prstGeom>
          <a:noFill/>
          <a:ln w="9525">
            <a:noFill/>
            <a:miter lim="800000"/>
            <a:headEnd/>
            <a:tailEnd/>
          </a:ln>
        </p:spPr>
      </p:pic>
    </p:spTree>
    <p:extLst>
      <p:ext uri="{BB962C8B-B14F-4D97-AF65-F5344CB8AC3E}">
        <p14:creationId xmlns:p14="http://schemas.microsoft.com/office/powerpoint/2010/main" val="20958541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19400"/>
            <a:ext cx="8229600" cy="3306763"/>
          </a:xfrm>
        </p:spPr>
        <p:txBody>
          <a:bodyPr/>
          <a:lstStyle/>
          <a:p>
            <a:pPr marL="0" indent="0">
              <a:buNone/>
            </a:pPr>
            <a:endParaRPr lang="en-US" dirty="0" smtClean="0">
              <a:latin typeface="Lucida Sans Unicode" pitchFamily="34" charset="0"/>
              <a:cs typeface="Lucida Sans Unicode" pitchFamily="34" charset="0"/>
            </a:endParaRPr>
          </a:p>
          <a:p>
            <a:pPr marL="0" indent="0">
              <a:buNone/>
            </a:pPr>
            <a:endParaRPr lang="en-US" dirty="0">
              <a:latin typeface="Lucida Sans Unicode" pitchFamily="34" charset="0"/>
              <a:cs typeface="Lucida Sans Unicode" pitchFamily="34" charset="0"/>
            </a:endParaRPr>
          </a:p>
          <a:p>
            <a:pPr marL="0" indent="0">
              <a:buNone/>
            </a:pPr>
            <a:r>
              <a:rPr lang="en-US" dirty="0" smtClean="0">
                <a:latin typeface="Lucida Sans Unicode" pitchFamily="34" charset="0"/>
                <a:cs typeface="Lucida Sans Unicode" pitchFamily="34" charset="0"/>
              </a:rPr>
              <a:t>                    </a:t>
            </a:r>
            <a:r>
              <a:rPr lang="en-US" b="1" dirty="0" smtClean="0">
                <a:latin typeface="Lucida Sans Unicode" pitchFamily="34" charset="0"/>
                <a:cs typeface="Lucida Sans Unicode" pitchFamily="34" charset="0"/>
              </a:rPr>
              <a:t>Thank you</a:t>
            </a:r>
            <a:endParaRPr lang="en-US" b="1" dirty="0">
              <a:latin typeface="Lucida Sans Unicode" pitchFamily="34" charset="0"/>
              <a:cs typeface="Lucida Sans Unicode" pitchFamily="34" charset="0"/>
            </a:endParaRPr>
          </a:p>
        </p:txBody>
      </p:sp>
      <p:sp>
        <p:nvSpPr>
          <p:cNvPr id="2" name="Title 1"/>
          <p:cNvSpPr>
            <a:spLocks noGrp="1"/>
          </p:cNvSpPr>
          <p:nvPr>
            <p:ph type="title"/>
          </p:nvPr>
        </p:nvSpPr>
        <p:spPr>
          <a:xfrm>
            <a:off x="457200" y="762000"/>
            <a:ext cx="8229600" cy="1600200"/>
          </a:xfrm>
        </p:spPr>
        <p:txBody>
          <a:bodyPr>
            <a:normAutofit/>
          </a:bodyPr>
          <a:lstStyle/>
          <a:p>
            <a:r>
              <a:rPr lang="en-US" b="1" dirty="0" smtClean="0">
                <a:latin typeface="Lucida Sans Unicode" pitchFamily="34" charset="0"/>
                <a:cs typeface="Lucida Sans Unicode" pitchFamily="34" charset="0"/>
              </a:rPr>
              <a:t>End of Presentation</a:t>
            </a:r>
            <a:endParaRPr lang="en-US" b="1" dirty="0">
              <a:latin typeface="Lucida Sans Unicode" pitchFamily="34" charset="0"/>
              <a:cs typeface="Lucida Sans Unicode" pitchFamily="34" charset="0"/>
            </a:endParaRPr>
          </a:p>
        </p:txBody>
      </p:sp>
    </p:spTree>
    <p:extLst>
      <p:ext uri="{BB962C8B-B14F-4D97-AF65-F5344CB8AC3E}">
        <p14:creationId xmlns:p14="http://schemas.microsoft.com/office/powerpoint/2010/main" val="1941034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65760" lvl="0" indent="-256032">
              <a:spcBef>
                <a:spcPts val="400"/>
              </a:spcBef>
              <a:buClr>
                <a:srgbClr val="2DA2BF"/>
              </a:buClr>
              <a:buSzPct val="68000"/>
              <a:buFont typeface="Wingdings 3"/>
              <a:buChar char=""/>
            </a:pPr>
            <a:r>
              <a:rPr lang="en-US" sz="2700" dirty="0" smtClean="0">
                <a:solidFill>
                  <a:prstClr val="black"/>
                </a:solidFill>
                <a:latin typeface="Lucida Sans Unicode"/>
              </a:rPr>
              <a:t>Introduction</a:t>
            </a:r>
            <a:endParaRPr lang="en-US" sz="2700" dirty="0">
              <a:solidFill>
                <a:prstClr val="black"/>
              </a:solidFill>
              <a:latin typeface="Lucida Sans Unicode"/>
            </a:endParaRPr>
          </a:p>
          <a:p>
            <a:pPr marL="365760" lvl="0" indent="-256032">
              <a:spcBef>
                <a:spcPts val="400"/>
              </a:spcBef>
              <a:buClr>
                <a:srgbClr val="2DA2BF"/>
              </a:buClr>
              <a:buSzPct val="68000"/>
              <a:buFont typeface="Wingdings 3"/>
              <a:buChar char=""/>
            </a:pPr>
            <a:r>
              <a:rPr lang="en-US" sz="2700" dirty="0">
                <a:solidFill>
                  <a:prstClr val="black"/>
                </a:solidFill>
                <a:latin typeface="Lucida Sans Unicode"/>
              </a:rPr>
              <a:t>Progress made on </a:t>
            </a:r>
            <a:r>
              <a:rPr lang="en-US" sz="2700">
                <a:solidFill>
                  <a:prstClr val="black"/>
                </a:solidFill>
                <a:latin typeface="Lucida Sans Unicode"/>
              </a:rPr>
              <a:t>planned </a:t>
            </a:r>
            <a:r>
              <a:rPr lang="en-US" sz="2700" smtClean="0">
                <a:solidFill>
                  <a:prstClr val="black"/>
                </a:solidFill>
                <a:latin typeface="Lucida Sans Unicode"/>
              </a:rPr>
              <a:t>activities</a:t>
            </a:r>
            <a:endParaRPr lang="en-US" sz="2700" dirty="0" smtClean="0">
              <a:solidFill>
                <a:prstClr val="black"/>
              </a:solidFill>
              <a:latin typeface="Lucida Sans Unicode"/>
            </a:endParaRPr>
          </a:p>
          <a:p>
            <a:pPr marL="365760" lvl="0" indent="-256032">
              <a:spcBef>
                <a:spcPts val="400"/>
              </a:spcBef>
              <a:buClr>
                <a:srgbClr val="2DA2BF"/>
              </a:buClr>
              <a:buSzPct val="68000"/>
              <a:buFont typeface="Wingdings 3"/>
              <a:buChar char=""/>
            </a:pPr>
            <a:r>
              <a:rPr lang="en-US" sz="2700" dirty="0" smtClean="0">
                <a:solidFill>
                  <a:prstClr val="black"/>
                </a:solidFill>
                <a:latin typeface="Lucida Sans Unicode"/>
              </a:rPr>
              <a:t>Challenges</a:t>
            </a:r>
            <a:endParaRPr lang="en-US" sz="2700" dirty="0">
              <a:solidFill>
                <a:prstClr val="black"/>
              </a:solidFill>
              <a:latin typeface="Lucida Sans Unicode"/>
            </a:endParaRPr>
          </a:p>
          <a:p>
            <a:pPr marL="365760" lvl="0" indent="-256032">
              <a:spcBef>
                <a:spcPts val="400"/>
              </a:spcBef>
              <a:buClr>
                <a:srgbClr val="2DA2BF"/>
              </a:buClr>
              <a:buSzPct val="68000"/>
              <a:buFont typeface="Wingdings 3"/>
              <a:buChar char=""/>
            </a:pPr>
            <a:r>
              <a:rPr lang="en-US" sz="2700" dirty="0">
                <a:solidFill>
                  <a:prstClr val="black"/>
                </a:solidFill>
                <a:latin typeface="Lucida Sans Unicode"/>
              </a:rPr>
              <a:t>Recommendation</a:t>
            </a:r>
          </a:p>
          <a:p>
            <a:pPr marL="365760" lvl="0" indent="-256032">
              <a:spcBef>
                <a:spcPts val="400"/>
              </a:spcBef>
              <a:buClr>
                <a:srgbClr val="2DA2BF"/>
              </a:buClr>
              <a:buSzPct val="68000"/>
              <a:buFont typeface="Wingdings 3"/>
              <a:buChar char=""/>
            </a:pPr>
            <a:r>
              <a:rPr lang="en-US" sz="2700" dirty="0">
                <a:solidFill>
                  <a:prstClr val="black"/>
                </a:solidFill>
                <a:latin typeface="Lucida Sans Unicode"/>
              </a:rPr>
              <a:t>Progress in </a:t>
            </a:r>
            <a:r>
              <a:rPr lang="en-US" sz="2700" dirty="0" smtClean="0">
                <a:solidFill>
                  <a:prstClr val="black"/>
                </a:solidFill>
                <a:latin typeface="Lucida Sans Unicode"/>
              </a:rPr>
              <a:t>pictures</a:t>
            </a:r>
            <a:endParaRPr lang="en-US" sz="2700" dirty="0">
              <a:solidFill>
                <a:prstClr val="black"/>
              </a:solidFill>
              <a:latin typeface="Lucida Sans Unicode"/>
            </a:endParaRPr>
          </a:p>
          <a:p>
            <a:pPr marL="365760" lvl="0" indent="-256032">
              <a:spcBef>
                <a:spcPts val="400"/>
              </a:spcBef>
              <a:buClr>
                <a:srgbClr val="2DA2BF"/>
              </a:buClr>
              <a:buSzPct val="68000"/>
              <a:buFont typeface="Wingdings 3"/>
              <a:buChar char=""/>
            </a:pPr>
            <a:endParaRPr lang="en-US" sz="2700" dirty="0">
              <a:solidFill>
                <a:prstClr val="black"/>
              </a:solidFill>
              <a:latin typeface="Lucida Sans Unicode"/>
            </a:endParaRPr>
          </a:p>
          <a:p>
            <a:endParaRPr lang="en-US" dirty="0"/>
          </a:p>
        </p:txBody>
      </p:sp>
      <p:sp>
        <p:nvSpPr>
          <p:cNvPr id="2" name="Title 1"/>
          <p:cNvSpPr>
            <a:spLocks noGrp="1"/>
          </p:cNvSpPr>
          <p:nvPr>
            <p:ph type="title"/>
          </p:nvPr>
        </p:nvSpPr>
        <p:spPr/>
        <p:txBody>
          <a:bodyPr/>
          <a:lstStyle/>
          <a:p>
            <a:r>
              <a:rPr lang="en-US" sz="4100" b="1" dirty="0">
                <a:solidFill>
                  <a:srgbClr val="464646"/>
                </a:solidFill>
                <a:effectLst>
                  <a:outerShdw blurRad="31750" dist="25400" dir="5400000" algn="tl" rotWithShape="0">
                    <a:srgbClr val="000000">
                      <a:alpha val="25000"/>
                    </a:srgbClr>
                  </a:outerShdw>
                </a:effectLst>
                <a:latin typeface="Lucida Sans Unicode"/>
              </a:rPr>
              <a:t>PRESENTATION LAY OUT</a:t>
            </a:r>
            <a:endParaRPr lang="en-US" dirty="0"/>
          </a:p>
        </p:txBody>
      </p:sp>
    </p:spTree>
    <p:extLst>
      <p:ext uri="{BB962C8B-B14F-4D97-AF65-F5344CB8AC3E}">
        <p14:creationId xmlns:p14="http://schemas.microsoft.com/office/powerpoint/2010/main" val="2633573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lvl="0" indent="-256032">
              <a:spcBef>
                <a:spcPts val="400"/>
              </a:spcBef>
              <a:buClr>
                <a:srgbClr val="2DA2BF"/>
              </a:buClr>
              <a:buSzPct val="68000"/>
              <a:buFont typeface="Wingdings 3"/>
              <a:buChar char=""/>
            </a:pPr>
            <a:r>
              <a:rPr lang="en-GB" sz="2700" dirty="0" err="1" smtClean="0">
                <a:solidFill>
                  <a:prstClr val="black"/>
                </a:solidFill>
                <a:latin typeface="Lucida Sans Unicode"/>
              </a:rPr>
              <a:t>Dedza</a:t>
            </a:r>
            <a:r>
              <a:rPr lang="en-GB" sz="2700" dirty="0" smtClean="0">
                <a:solidFill>
                  <a:prstClr val="black"/>
                </a:solidFill>
                <a:latin typeface="Lucida Sans Unicode"/>
              </a:rPr>
              <a:t> CADECOM </a:t>
            </a:r>
            <a:r>
              <a:rPr lang="en-GB" sz="2700" dirty="0">
                <a:solidFill>
                  <a:prstClr val="black"/>
                </a:solidFill>
                <a:latin typeface="Lucida Sans Unicode"/>
              </a:rPr>
              <a:t>in </a:t>
            </a:r>
            <a:r>
              <a:rPr lang="en-GB" sz="2700" dirty="0" err="1">
                <a:solidFill>
                  <a:prstClr val="black"/>
                </a:solidFill>
                <a:latin typeface="Lucida Sans Unicode"/>
              </a:rPr>
              <a:t>collabollation</a:t>
            </a:r>
            <a:r>
              <a:rPr lang="en-GB" sz="2700" dirty="0">
                <a:solidFill>
                  <a:prstClr val="black"/>
                </a:solidFill>
                <a:latin typeface="Lucida Sans Unicode"/>
              </a:rPr>
              <a:t> with </a:t>
            </a:r>
            <a:r>
              <a:rPr lang="en-GB" sz="2700" dirty="0" smtClean="0">
                <a:solidFill>
                  <a:prstClr val="black"/>
                </a:solidFill>
                <a:latin typeface="Lucida Sans Unicode"/>
              </a:rPr>
              <a:t>IITA with funding from USAID </a:t>
            </a:r>
            <a:r>
              <a:rPr lang="en-GB" sz="2700" dirty="0">
                <a:solidFill>
                  <a:prstClr val="black"/>
                </a:solidFill>
                <a:latin typeface="Lucida Sans Unicode"/>
              </a:rPr>
              <a:t>are implementing an Integrating Nutrition in Value Chains (INVC) Bridging Activity project in the districts of </a:t>
            </a:r>
            <a:r>
              <a:rPr lang="en-GB" sz="2700" dirty="0" err="1">
                <a:solidFill>
                  <a:prstClr val="black"/>
                </a:solidFill>
                <a:latin typeface="Lucida Sans Unicode"/>
              </a:rPr>
              <a:t>Dedza</a:t>
            </a:r>
            <a:r>
              <a:rPr lang="en-GB" sz="2700" dirty="0">
                <a:solidFill>
                  <a:prstClr val="black"/>
                </a:solidFill>
                <a:latin typeface="Lucida Sans Unicode"/>
              </a:rPr>
              <a:t> and </a:t>
            </a:r>
            <a:r>
              <a:rPr lang="en-GB" sz="2700" dirty="0" err="1">
                <a:solidFill>
                  <a:prstClr val="black"/>
                </a:solidFill>
                <a:latin typeface="Lucida Sans Unicode"/>
              </a:rPr>
              <a:t>Ntcheu</a:t>
            </a:r>
            <a:r>
              <a:rPr lang="en-GB" sz="2700" dirty="0">
                <a:solidFill>
                  <a:prstClr val="black"/>
                </a:solidFill>
                <a:latin typeface="Lucida Sans Unicode"/>
              </a:rPr>
              <a:t>. </a:t>
            </a:r>
          </a:p>
          <a:p>
            <a:pPr marL="365760" lvl="0" indent="-256032">
              <a:spcBef>
                <a:spcPts val="400"/>
              </a:spcBef>
              <a:buClr>
                <a:srgbClr val="2DA2BF"/>
              </a:buClr>
              <a:buSzPct val="68000"/>
              <a:buFont typeface="Wingdings 3"/>
              <a:buChar char=""/>
            </a:pPr>
            <a:r>
              <a:rPr lang="en-GB" sz="2700" dirty="0">
                <a:solidFill>
                  <a:prstClr val="black"/>
                </a:solidFill>
                <a:latin typeface="Lucida Sans Unicode"/>
              </a:rPr>
              <a:t>In </a:t>
            </a:r>
            <a:r>
              <a:rPr lang="en-GB" sz="2700" dirty="0" err="1">
                <a:solidFill>
                  <a:prstClr val="black"/>
                </a:solidFill>
                <a:latin typeface="Lucida Sans Unicode"/>
              </a:rPr>
              <a:t>Ntcheu</a:t>
            </a:r>
            <a:r>
              <a:rPr lang="en-GB" sz="2700" dirty="0">
                <a:solidFill>
                  <a:prstClr val="black"/>
                </a:solidFill>
                <a:latin typeface="Lucida Sans Unicode"/>
              </a:rPr>
              <a:t> the project is in the Extension Planning Areas(EPAs) of </a:t>
            </a:r>
            <a:r>
              <a:rPr lang="en-GB" sz="2700" dirty="0" err="1">
                <a:solidFill>
                  <a:prstClr val="black"/>
                </a:solidFill>
                <a:latin typeface="Lucida Sans Unicode"/>
              </a:rPr>
              <a:t>Njolomole</a:t>
            </a:r>
            <a:r>
              <a:rPr lang="en-GB" sz="2700" dirty="0">
                <a:solidFill>
                  <a:prstClr val="black"/>
                </a:solidFill>
                <a:latin typeface="Lucida Sans Unicode"/>
              </a:rPr>
              <a:t> and </a:t>
            </a:r>
            <a:r>
              <a:rPr lang="en-GB" sz="2700" dirty="0" err="1">
                <a:solidFill>
                  <a:prstClr val="black"/>
                </a:solidFill>
                <a:latin typeface="Lucida Sans Unicode"/>
              </a:rPr>
              <a:t>Bilila</a:t>
            </a:r>
            <a:r>
              <a:rPr lang="en-GB" sz="2700" dirty="0">
                <a:solidFill>
                  <a:prstClr val="black"/>
                </a:solidFill>
                <a:latin typeface="Lucida Sans Unicode"/>
              </a:rPr>
              <a:t> while in </a:t>
            </a:r>
            <a:r>
              <a:rPr lang="en-GB" sz="2700" dirty="0" err="1">
                <a:solidFill>
                  <a:prstClr val="black"/>
                </a:solidFill>
                <a:latin typeface="Lucida Sans Unicode"/>
              </a:rPr>
              <a:t>Dedza</a:t>
            </a:r>
            <a:r>
              <a:rPr lang="en-GB" sz="2700" dirty="0">
                <a:solidFill>
                  <a:prstClr val="black"/>
                </a:solidFill>
                <a:latin typeface="Lucida Sans Unicode"/>
              </a:rPr>
              <a:t> the project is being implemented in the EPAs of </a:t>
            </a:r>
            <a:r>
              <a:rPr lang="en-GB" sz="2700" dirty="0" err="1">
                <a:solidFill>
                  <a:prstClr val="black"/>
                </a:solidFill>
                <a:latin typeface="Lucida Sans Unicode"/>
              </a:rPr>
              <a:t>Chafumbwa</a:t>
            </a:r>
            <a:r>
              <a:rPr lang="en-GB" sz="2700" dirty="0">
                <a:solidFill>
                  <a:prstClr val="black"/>
                </a:solidFill>
                <a:latin typeface="Lucida Sans Unicode"/>
              </a:rPr>
              <a:t> and </a:t>
            </a:r>
            <a:r>
              <a:rPr lang="en-GB" sz="2700" dirty="0" err="1">
                <a:solidFill>
                  <a:prstClr val="black"/>
                </a:solidFill>
                <a:latin typeface="Lucida Sans Unicode"/>
              </a:rPr>
              <a:t>Kanyama</a:t>
            </a:r>
            <a:r>
              <a:rPr lang="en-GB" sz="2700" dirty="0">
                <a:solidFill>
                  <a:prstClr val="black"/>
                </a:solidFill>
                <a:latin typeface="Lucida Sans Unicode"/>
              </a:rPr>
              <a:t>.</a:t>
            </a:r>
          </a:p>
          <a:p>
            <a:endParaRPr lang="en-US" dirty="0"/>
          </a:p>
        </p:txBody>
      </p:sp>
      <p:sp>
        <p:nvSpPr>
          <p:cNvPr id="2" name="Title 1"/>
          <p:cNvSpPr>
            <a:spLocks noGrp="1"/>
          </p:cNvSpPr>
          <p:nvPr>
            <p:ph type="title"/>
          </p:nvPr>
        </p:nvSpPr>
        <p:spPr/>
        <p:txBody>
          <a:bodyPr/>
          <a:lstStyle/>
          <a:p>
            <a:r>
              <a:rPr lang="en-US" sz="4100" b="1" dirty="0">
                <a:solidFill>
                  <a:srgbClr val="464646"/>
                </a:solidFill>
                <a:effectLst>
                  <a:outerShdw blurRad="31750" dist="25400" dir="5400000" algn="tl" rotWithShape="0">
                    <a:srgbClr val="000000">
                      <a:alpha val="25000"/>
                    </a:srgbClr>
                  </a:outerShdw>
                </a:effectLst>
                <a:latin typeface="Lucida Sans Unicode"/>
              </a:rPr>
              <a:t>INTRODUCTION</a:t>
            </a:r>
            <a:endParaRPr lang="en-US" dirty="0"/>
          </a:p>
        </p:txBody>
      </p:sp>
    </p:spTree>
    <p:extLst>
      <p:ext uri="{BB962C8B-B14F-4D97-AF65-F5344CB8AC3E}">
        <p14:creationId xmlns:p14="http://schemas.microsoft.com/office/powerpoint/2010/main" val="835791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a:bodyPr>
          <a:lstStyle/>
          <a:p>
            <a:pPr marL="365760" lvl="0" indent="-256032">
              <a:spcBef>
                <a:spcPts val="400"/>
              </a:spcBef>
              <a:buClr>
                <a:srgbClr val="2DA2BF"/>
              </a:buClr>
              <a:buSzPct val="68000"/>
              <a:buFont typeface="Wingdings 3"/>
              <a:buChar char=""/>
            </a:pPr>
            <a:r>
              <a:rPr lang="en-GB" sz="2500" dirty="0">
                <a:solidFill>
                  <a:prstClr val="black"/>
                </a:solidFill>
                <a:latin typeface="Lucida Sans Unicode"/>
              </a:rPr>
              <a:t> In </a:t>
            </a:r>
            <a:r>
              <a:rPr lang="en-GB" sz="2500" dirty="0" err="1">
                <a:solidFill>
                  <a:prstClr val="black"/>
                </a:solidFill>
                <a:latin typeface="Lucida Sans Unicode"/>
              </a:rPr>
              <a:t>Ntcheu</a:t>
            </a:r>
            <a:r>
              <a:rPr lang="en-GB" sz="2500" dirty="0">
                <a:solidFill>
                  <a:prstClr val="black"/>
                </a:solidFill>
                <a:latin typeface="Lucida Sans Unicode"/>
              </a:rPr>
              <a:t> the project is promoting Soy bean value </a:t>
            </a:r>
            <a:r>
              <a:rPr lang="en-GB" sz="2500" dirty="0" smtClean="0">
                <a:solidFill>
                  <a:prstClr val="black"/>
                </a:solidFill>
                <a:latin typeface="Lucida Sans Unicode"/>
              </a:rPr>
              <a:t>chain </a:t>
            </a:r>
            <a:r>
              <a:rPr lang="en-GB" sz="2500" dirty="0">
                <a:solidFill>
                  <a:prstClr val="black"/>
                </a:solidFill>
                <a:latin typeface="Lucida Sans Unicode"/>
              </a:rPr>
              <a:t>and in </a:t>
            </a:r>
            <a:r>
              <a:rPr lang="en-GB" sz="2500" dirty="0" err="1">
                <a:solidFill>
                  <a:prstClr val="black"/>
                </a:solidFill>
                <a:latin typeface="Lucida Sans Unicode"/>
              </a:rPr>
              <a:t>Dedza</a:t>
            </a:r>
            <a:r>
              <a:rPr lang="en-GB" sz="2500" dirty="0">
                <a:solidFill>
                  <a:prstClr val="black"/>
                </a:solidFill>
                <a:latin typeface="Lucida Sans Unicode"/>
              </a:rPr>
              <a:t> it is promoting Groundnuts value </a:t>
            </a:r>
            <a:r>
              <a:rPr lang="en-GB" sz="2500" dirty="0" smtClean="0">
                <a:solidFill>
                  <a:prstClr val="black"/>
                </a:solidFill>
                <a:latin typeface="Lucida Sans Unicode"/>
              </a:rPr>
              <a:t>chain.</a:t>
            </a:r>
            <a:endParaRPr lang="en-GB" sz="2600" dirty="0">
              <a:latin typeface="Lucida Sans Unicode" pitchFamily="34" charset="0"/>
              <a:cs typeface="Lucida Sans Unicode" pitchFamily="34" charset="0"/>
            </a:endParaRPr>
          </a:p>
          <a:p>
            <a:pPr marL="365760" lvl="0" indent="-256032">
              <a:spcBef>
                <a:spcPts val="400"/>
              </a:spcBef>
              <a:buClr>
                <a:srgbClr val="2DA2BF"/>
              </a:buClr>
              <a:buSzPct val="68000"/>
              <a:buFont typeface="Wingdings 3"/>
              <a:buChar char=""/>
            </a:pPr>
            <a:r>
              <a:rPr lang="en-GB" sz="2600" dirty="0" smtClean="0">
                <a:latin typeface="Lucida Sans Unicode" pitchFamily="34" charset="0"/>
                <a:ea typeface="Times New Roman"/>
                <a:cs typeface="Lucida Sans Unicode" pitchFamily="34" charset="0"/>
              </a:rPr>
              <a:t>The </a:t>
            </a:r>
            <a:r>
              <a:rPr lang="en-GB" sz="2600" dirty="0">
                <a:latin typeface="Lucida Sans Unicode" pitchFamily="34" charset="0"/>
                <a:ea typeface="Times New Roman"/>
                <a:cs typeface="Lucida Sans Unicode" pitchFamily="34" charset="0"/>
              </a:rPr>
              <a:t>project is targeting </a:t>
            </a:r>
            <a:r>
              <a:rPr lang="en-GB" sz="2600" dirty="0" smtClean="0">
                <a:latin typeface="Lucida Sans Unicode" pitchFamily="34" charset="0"/>
                <a:ea typeface="Times New Roman"/>
                <a:cs typeface="Lucida Sans Unicode" pitchFamily="34" charset="0"/>
              </a:rPr>
              <a:t>4,100 </a:t>
            </a:r>
            <a:r>
              <a:rPr lang="en-GB" sz="2600" dirty="0">
                <a:latin typeface="Lucida Sans Unicode" pitchFamily="34" charset="0"/>
                <a:ea typeface="Times New Roman"/>
                <a:cs typeface="Lucida Sans Unicode" pitchFamily="34" charset="0"/>
              </a:rPr>
              <a:t>beneficiaries in the first year and this will be increased in the next year through seed loan revolving of good seed. Thus 1,000 beneficiaries per EPA in the first year. The collaborating partners in this project are IITA as the donor, MISST, ICRISAT, and DAES.</a:t>
            </a:r>
            <a:endParaRPr lang="en-US" sz="2600" dirty="0">
              <a:latin typeface="Lucida Sans Unicode" pitchFamily="34" charset="0"/>
              <a:ea typeface="Calibri"/>
              <a:cs typeface="Lucida Sans Unicode" pitchFamily="34" charset="0"/>
            </a:endParaRPr>
          </a:p>
          <a:p>
            <a:endParaRPr lang="en-US" dirty="0"/>
          </a:p>
        </p:txBody>
      </p:sp>
    </p:spTree>
    <p:extLst>
      <p:ext uri="{BB962C8B-B14F-4D97-AF65-F5344CB8AC3E}">
        <p14:creationId xmlns:p14="http://schemas.microsoft.com/office/powerpoint/2010/main" val="636897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lnSpc>
                <a:spcPct val="115000"/>
              </a:lnSpc>
              <a:spcBef>
                <a:spcPts val="0"/>
              </a:spcBef>
              <a:spcAft>
                <a:spcPts val="1000"/>
              </a:spcAft>
              <a:buFont typeface="Wingdings" pitchFamily="2" charset="2"/>
              <a:buChar char="Ø"/>
            </a:pPr>
            <a:r>
              <a:rPr lang="en-US" sz="2500" dirty="0">
                <a:latin typeface="Lucida Sans Unicode" pitchFamily="34" charset="0"/>
                <a:ea typeface="Times New Roman"/>
                <a:cs typeface="Lucida Sans Unicode" pitchFamily="34" charset="0"/>
              </a:rPr>
              <a:t>Project staff </a:t>
            </a:r>
            <a:r>
              <a:rPr lang="en-US" sz="2500" dirty="0" smtClean="0">
                <a:latin typeface="Lucida Sans Unicode" pitchFamily="34" charset="0"/>
                <a:ea typeface="Times New Roman"/>
                <a:cs typeface="Lucida Sans Unicode" pitchFamily="34" charset="0"/>
              </a:rPr>
              <a:t>meeting</a:t>
            </a:r>
            <a:endParaRPr lang="en-US" sz="2500" dirty="0" smtClean="0">
              <a:latin typeface="Lucida Sans Unicode" pitchFamily="34" charset="0"/>
              <a:ea typeface="Times New Roman"/>
              <a:cs typeface="Lucida Sans Unicode" pitchFamily="34" charset="0"/>
            </a:endParaRPr>
          </a:p>
          <a:p>
            <a:pPr lvl="0">
              <a:lnSpc>
                <a:spcPct val="115000"/>
              </a:lnSpc>
              <a:spcBef>
                <a:spcPts val="0"/>
              </a:spcBef>
              <a:spcAft>
                <a:spcPts val="1000"/>
              </a:spcAft>
              <a:buFont typeface="Wingdings" pitchFamily="2" charset="2"/>
              <a:buChar char="Ø"/>
            </a:pPr>
            <a:r>
              <a:rPr lang="en-US" sz="2500" dirty="0" smtClean="0">
                <a:latin typeface="Lucida Sans Unicode" pitchFamily="34" charset="0"/>
                <a:ea typeface="Calibri"/>
                <a:cs typeface="Lucida Sans Unicode" pitchFamily="34" charset="0"/>
              </a:rPr>
              <a:t>Verification </a:t>
            </a:r>
            <a:r>
              <a:rPr lang="en-US" sz="2500" dirty="0">
                <a:latin typeface="Lucida Sans Unicode" pitchFamily="34" charset="0"/>
                <a:ea typeface="Calibri"/>
                <a:cs typeface="Lucida Sans Unicode" pitchFamily="34" charset="0"/>
              </a:rPr>
              <a:t>of project </a:t>
            </a:r>
            <a:r>
              <a:rPr lang="en-US" sz="2500" dirty="0" smtClean="0">
                <a:latin typeface="Lucida Sans Unicode" pitchFamily="34" charset="0"/>
                <a:ea typeface="Calibri"/>
                <a:cs typeface="Lucida Sans Unicode" pitchFamily="34" charset="0"/>
              </a:rPr>
              <a:t>beneficiaries</a:t>
            </a:r>
            <a:endParaRPr lang="en-US" sz="2500" dirty="0" smtClean="0">
              <a:latin typeface="Lucida Sans Unicode" pitchFamily="34" charset="0"/>
              <a:ea typeface="Calibri"/>
              <a:cs typeface="Lucida Sans Unicode" pitchFamily="34" charset="0"/>
            </a:endParaRPr>
          </a:p>
          <a:p>
            <a:pPr lvl="0">
              <a:lnSpc>
                <a:spcPct val="115000"/>
              </a:lnSpc>
              <a:spcBef>
                <a:spcPts val="0"/>
              </a:spcBef>
              <a:spcAft>
                <a:spcPts val="1000"/>
              </a:spcAft>
              <a:buFont typeface="Wingdings" pitchFamily="2" charset="2"/>
              <a:buChar char="Ø"/>
            </a:pPr>
            <a:r>
              <a:rPr lang="en-US" sz="2500" dirty="0" smtClean="0">
                <a:latin typeface="Lucida Sans Unicode" pitchFamily="34" charset="0"/>
                <a:ea typeface="Times New Roman"/>
                <a:cs typeface="Lucida Sans Unicode" pitchFamily="34" charset="0"/>
              </a:rPr>
              <a:t>Association </a:t>
            </a:r>
            <a:r>
              <a:rPr lang="en-US" sz="2500" dirty="0" smtClean="0">
                <a:latin typeface="Lucida Sans Unicode" pitchFamily="34" charset="0"/>
                <a:ea typeface="Times New Roman"/>
                <a:cs typeface="Lucida Sans Unicode" pitchFamily="34" charset="0"/>
              </a:rPr>
              <a:t>meetings</a:t>
            </a:r>
            <a:endParaRPr lang="en-US" sz="2500" dirty="0" smtClean="0">
              <a:latin typeface="Lucida Sans Unicode" pitchFamily="34" charset="0"/>
              <a:ea typeface="Times New Roman"/>
              <a:cs typeface="Lucida Sans Unicode" pitchFamily="34" charset="0"/>
            </a:endParaRPr>
          </a:p>
          <a:p>
            <a:pPr lvl="0">
              <a:lnSpc>
                <a:spcPct val="115000"/>
              </a:lnSpc>
              <a:spcBef>
                <a:spcPts val="0"/>
              </a:spcBef>
              <a:spcAft>
                <a:spcPts val="1000"/>
              </a:spcAft>
              <a:buFont typeface="Wingdings" pitchFamily="2" charset="2"/>
              <a:buChar char="Ø"/>
            </a:pPr>
            <a:r>
              <a:rPr lang="en-US" sz="2500" dirty="0" smtClean="0">
                <a:latin typeface="Lucida Sans Unicode" pitchFamily="34" charset="0"/>
                <a:ea typeface="Times New Roman"/>
                <a:cs typeface="Lucida Sans Unicode" pitchFamily="34" charset="0"/>
              </a:rPr>
              <a:t>Seed </a:t>
            </a:r>
            <a:r>
              <a:rPr lang="en-US" sz="2500" dirty="0" smtClean="0">
                <a:latin typeface="Lucida Sans Unicode" pitchFamily="34" charset="0"/>
                <a:ea typeface="Times New Roman"/>
                <a:cs typeface="Lucida Sans Unicode" pitchFamily="34" charset="0"/>
              </a:rPr>
              <a:t>distribution</a:t>
            </a:r>
            <a:endParaRPr lang="en-US" sz="2500" dirty="0" smtClean="0">
              <a:latin typeface="Lucida Sans Unicode" pitchFamily="34" charset="0"/>
              <a:ea typeface="Times New Roman"/>
              <a:cs typeface="Lucida Sans Unicode" pitchFamily="34" charset="0"/>
            </a:endParaRPr>
          </a:p>
          <a:p>
            <a:pPr lvl="0">
              <a:lnSpc>
                <a:spcPct val="115000"/>
              </a:lnSpc>
              <a:spcBef>
                <a:spcPts val="0"/>
              </a:spcBef>
              <a:spcAft>
                <a:spcPts val="1000"/>
              </a:spcAft>
              <a:buFont typeface="Wingdings" pitchFamily="2" charset="2"/>
              <a:buChar char="Ø"/>
            </a:pPr>
            <a:r>
              <a:rPr lang="en-US" sz="2500" dirty="0" smtClean="0">
                <a:latin typeface="Lucida Sans Unicode" pitchFamily="34" charset="0"/>
                <a:ea typeface="Times New Roman"/>
                <a:cs typeface="Lucida Sans Unicode" pitchFamily="34" charset="0"/>
              </a:rPr>
              <a:t>Farmer </a:t>
            </a:r>
            <a:r>
              <a:rPr lang="en-US" sz="2500" dirty="0">
                <a:latin typeface="Lucida Sans Unicode" pitchFamily="34" charset="0"/>
                <a:ea typeface="Times New Roman"/>
                <a:cs typeface="Lucida Sans Unicode" pitchFamily="34" charset="0"/>
              </a:rPr>
              <a:t>mobilization for trainings</a:t>
            </a:r>
            <a:endParaRPr lang="en-US" sz="2500" dirty="0">
              <a:latin typeface="Lucida Sans Unicode" pitchFamily="34" charset="0"/>
              <a:cs typeface="Lucida Sans Unicode" pitchFamily="34" charset="0"/>
            </a:endParaRPr>
          </a:p>
        </p:txBody>
      </p:sp>
      <p:sp>
        <p:nvSpPr>
          <p:cNvPr id="2" name="Title 1"/>
          <p:cNvSpPr>
            <a:spLocks noGrp="1"/>
          </p:cNvSpPr>
          <p:nvPr>
            <p:ph type="title"/>
          </p:nvPr>
        </p:nvSpPr>
        <p:spPr/>
        <p:txBody>
          <a:bodyPr>
            <a:normAutofit fontScale="90000"/>
          </a:bodyPr>
          <a:lstStyle/>
          <a:p>
            <a:r>
              <a:rPr lang="en-US" sz="3700" b="1" dirty="0">
                <a:solidFill>
                  <a:srgbClr val="464646"/>
                </a:solidFill>
                <a:effectLst>
                  <a:outerShdw blurRad="31750" dist="25400" dir="5400000" algn="tl" rotWithShape="0">
                    <a:srgbClr val="000000">
                      <a:alpha val="25000"/>
                    </a:srgbClr>
                  </a:outerShdw>
                </a:effectLst>
                <a:latin typeface="Lucida Sans Unicode"/>
              </a:rPr>
              <a:t>PLANNED ACTIVITIES FOR THE PERIOD</a:t>
            </a:r>
            <a:endParaRPr lang="en-US" dirty="0"/>
          </a:p>
        </p:txBody>
      </p:sp>
    </p:spTree>
    <p:extLst>
      <p:ext uri="{BB962C8B-B14F-4D97-AF65-F5344CB8AC3E}">
        <p14:creationId xmlns:p14="http://schemas.microsoft.com/office/powerpoint/2010/main" val="2641138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lvl="0">
              <a:lnSpc>
                <a:spcPct val="115000"/>
              </a:lnSpc>
              <a:spcBef>
                <a:spcPts val="0"/>
              </a:spcBef>
              <a:spcAft>
                <a:spcPts val="1000"/>
              </a:spcAft>
              <a:buFont typeface="Wingdings" pitchFamily="2" charset="2"/>
              <a:buChar char="Ø"/>
            </a:pPr>
            <a:r>
              <a:rPr lang="en-US" sz="2600" dirty="0">
                <a:latin typeface="Lucida Sans Unicode" pitchFamily="34" charset="0"/>
                <a:ea typeface="Calibri"/>
                <a:cs typeface="Lucida Sans Unicode" pitchFamily="34" charset="0"/>
              </a:rPr>
              <a:t>Facilitate Aggregation of crops for </a:t>
            </a:r>
            <a:r>
              <a:rPr lang="en-US" sz="2600" dirty="0" smtClean="0">
                <a:latin typeface="Lucida Sans Unicode" pitchFamily="34" charset="0"/>
                <a:ea typeface="Calibri"/>
                <a:cs typeface="Lucida Sans Unicode" pitchFamily="34" charset="0"/>
              </a:rPr>
              <a:t>marketing</a:t>
            </a:r>
          </a:p>
          <a:p>
            <a:pPr lvl="0">
              <a:lnSpc>
                <a:spcPct val="115000"/>
              </a:lnSpc>
              <a:spcBef>
                <a:spcPts val="0"/>
              </a:spcBef>
              <a:spcAft>
                <a:spcPts val="1000"/>
              </a:spcAft>
              <a:buFont typeface="Wingdings" pitchFamily="2" charset="2"/>
              <a:buChar char="Ø"/>
            </a:pPr>
            <a:r>
              <a:rPr lang="en-US" sz="2600" dirty="0" smtClean="0">
                <a:latin typeface="Lucida Sans Unicode" pitchFamily="34" charset="0"/>
                <a:ea typeface="Calibri"/>
                <a:cs typeface="Lucida Sans Unicode" pitchFamily="34" charset="0"/>
              </a:rPr>
              <a:t>Facilitating </a:t>
            </a:r>
            <a:r>
              <a:rPr lang="en-US" sz="2600" dirty="0">
                <a:latin typeface="Lucida Sans Unicode" pitchFamily="34" charset="0"/>
                <a:ea typeface="Calibri"/>
                <a:cs typeface="Lucida Sans Unicode" pitchFamily="34" charset="0"/>
              </a:rPr>
              <a:t>Seed </a:t>
            </a:r>
            <a:r>
              <a:rPr lang="en-US" sz="2600" dirty="0" smtClean="0">
                <a:latin typeface="Lucida Sans Unicode" pitchFamily="34" charset="0"/>
                <a:ea typeface="Calibri"/>
                <a:cs typeface="Lucida Sans Unicode" pitchFamily="34" charset="0"/>
              </a:rPr>
              <a:t>recovery</a:t>
            </a:r>
          </a:p>
          <a:p>
            <a:pPr lvl="0">
              <a:lnSpc>
                <a:spcPct val="115000"/>
              </a:lnSpc>
              <a:spcBef>
                <a:spcPts val="0"/>
              </a:spcBef>
              <a:spcAft>
                <a:spcPts val="1000"/>
              </a:spcAft>
              <a:buFont typeface="Wingdings" pitchFamily="2" charset="2"/>
              <a:buChar char="Ø"/>
            </a:pPr>
            <a:r>
              <a:rPr lang="en-US" sz="2600" dirty="0" smtClean="0">
                <a:latin typeface="Lucida Sans Unicode" pitchFamily="34" charset="0"/>
                <a:ea typeface="Calibri"/>
                <a:cs typeface="Lucida Sans Unicode" pitchFamily="34" charset="0"/>
              </a:rPr>
              <a:t>Conduct </a:t>
            </a:r>
            <a:r>
              <a:rPr lang="en-US" sz="2600" dirty="0">
                <a:latin typeface="Lucida Sans Unicode" pitchFamily="34" charset="0"/>
                <a:ea typeface="Calibri"/>
                <a:cs typeface="Lucida Sans Unicode" pitchFamily="34" charset="0"/>
              </a:rPr>
              <a:t>Field Days on field management and </a:t>
            </a:r>
            <a:r>
              <a:rPr lang="en-US" sz="2600" dirty="0" smtClean="0">
                <a:latin typeface="Lucida Sans Unicode" pitchFamily="34" charset="0"/>
                <a:ea typeface="Calibri"/>
                <a:cs typeface="Lucida Sans Unicode" pitchFamily="34" charset="0"/>
              </a:rPr>
              <a:t>harvesting.</a:t>
            </a:r>
          </a:p>
          <a:p>
            <a:pPr lvl="0">
              <a:lnSpc>
                <a:spcPct val="115000"/>
              </a:lnSpc>
              <a:spcBef>
                <a:spcPts val="0"/>
              </a:spcBef>
              <a:spcAft>
                <a:spcPts val="1000"/>
              </a:spcAft>
              <a:buFont typeface="Wingdings" pitchFamily="2" charset="2"/>
              <a:buChar char="Ø"/>
            </a:pPr>
            <a:r>
              <a:rPr lang="en-US" sz="2600" dirty="0" smtClean="0">
                <a:latin typeface="Lucida Sans Unicode" pitchFamily="34" charset="0"/>
                <a:ea typeface="Calibri"/>
                <a:cs typeface="Lucida Sans Unicode" pitchFamily="34" charset="0"/>
              </a:rPr>
              <a:t>Review </a:t>
            </a:r>
            <a:r>
              <a:rPr lang="en-US" sz="2600" dirty="0">
                <a:latin typeface="Lucida Sans Unicode" pitchFamily="34" charset="0"/>
                <a:ea typeface="Calibri"/>
                <a:cs typeface="Lucida Sans Unicode" pitchFamily="34" charset="0"/>
              </a:rPr>
              <a:t>meetings with </a:t>
            </a:r>
            <a:r>
              <a:rPr lang="en-US" sz="2600" dirty="0" smtClean="0">
                <a:latin typeface="Lucida Sans Unicode" pitchFamily="34" charset="0"/>
                <a:ea typeface="Calibri"/>
                <a:cs typeface="Lucida Sans Unicode" pitchFamily="34" charset="0"/>
              </a:rPr>
              <a:t>staff</a:t>
            </a:r>
          </a:p>
          <a:p>
            <a:pPr lvl="0">
              <a:lnSpc>
                <a:spcPct val="115000"/>
              </a:lnSpc>
              <a:spcBef>
                <a:spcPts val="0"/>
              </a:spcBef>
              <a:spcAft>
                <a:spcPts val="1000"/>
              </a:spcAft>
              <a:buFont typeface="Wingdings" pitchFamily="2" charset="2"/>
              <a:buChar char="Ø"/>
            </a:pPr>
            <a:r>
              <a:rPr lang="en-US" sz="2600" dirty="0" smtClean="0">
                <a:latin typeface="Lucida Sans Unicode" pitchFamily="34" charset="0"/>
                <a:ea typeface="Calibri"/>
                <a:cs typeface="Lucida Sans Unicode" pitchFamily="34" charset="0"/>
              </a:rPr>
              <a:t>Monitoring </a:t>
            </a:r>
            <a:r>
              <a:rPr lang="en-US" sz="2600" dirty="0">
                <a:latin typeface="Lucida Sans Unicode" pitchFamily="34" charset="0"/>
                <a:ea typeface="Calibri"/>
                <a:cs typeface="Lucida Sans Unicode" pitchFamily="34" charset="0"/>
              </a:rPr>
              <a:t>and </a:t>
            </a:r>
            <a:r>
              <a:rPr lang="en-US" sz="2600" dirty="0" smtClean="0">
                <a:latin typeface="Lucida Sans Unicode" pitchFamily="34" charset="0"/>
                <a:ea typeface="Calibri"/>
                <a:cs typeface="Lucida Sans Unicode" pitchFamily="34" charset="0"/>
              </a:rPr>
              <a:t>supervision</a:t>
            </a:r>
            <a:endParaRPr lang="en-US" sz="2600" dirty="0">
              <a:latin typeface="Lucida Sans Unicode" pitchFamily="34" charset="0"/>
              <a:ea typeface="Calibri"/>
              <a:cs typeface="Lucida Sans Unicode" pitchFamily="34" charset="0"/>
            </a:endParaRPr>
          </a:p>
          <a:p>
            <a:endParaRPr lang="en-US" dirty="0">
              <a:latin typeface="Lucida Sans Unicode" pitchFamily="34" charset="0"/>
              <a:cs typeface="Lucida Sans Unicode" pitchFamily="34" charset="0"/>
            </a:endParaRPr>
          </a:p>
        </p:txBody>
      </p:sp>
    </p:spTree>
    <p:extLst>
      <p:ext uri="{BB962C8B-B14F-4D97-AF65-F5344CB8AC3E}">
        <p14:creationId xmlns:p14="http://schemas.microsoft.com/office/powerpoint/2010/main" val="4061456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4421275"/>
              </p:ext>
            </p:extLst>
          </p:nvPr>
        </p:nvGraphicFramePr>
        <p:xfrm>
          <a:off x="381000" y="1198627"/>
          <a:ext cx="8305800" cy="5562599"/>
        </p:xfrm>
        <a:graphic>
          <a:graphicData uri="http://schemas.openxmlformats.org/drawingml/2006/table">
            <a:tbl>
              <a:tblPr firstRow="1" bandRow="1">
                <a:tableStyleId>{5C22544A-7EE6-4342-B048-85BDC9FD1C3A}</a:tableStyleId>
              </a:tblPr>
              <a:tblGrid>
                <a:gridCol w="2845506"/>
                <a:gridCol w="1153583"/>
                <a:gridCol w="1384300"/>
                <a:gridCol w="2922411"/>
              </a:tblGrid>
              <a:tr h="418698">
                <a:tc>
                  <a:txBody>
                    <a:bodyPr/>
                    <a:lstStyle/>
                    <a:p>
                      <a:r>
                        <a:rPr lang="en-US" sz="1400" dirty="0" smtClean="0">
                          <a:latin typeface="Lucida Sans Unicode" pitchFamily="34" charset="0"/>
                          <a:cs typeface="Lucida Sans Unicode" pitchFamily="34" charset="0"/>
                        </a:rPr>
                        <a:t>ACTIVITY</a:t>
                      </a:r>
                      <a:endParaRPr lang="en-US" sz="1400" dirty="0">
                        <a:latin typeface="Lucida Sans Unicode" pitchFamily="34" charset="0"/>
                        <a:cs typeface="Lucida Sans Unicode" pitchFamily="34" charset="0"/>
                      </a:endParaRPr>
                    </a:p>
                  </a:txBody>
                  <a:tcPr/>
                </a:tc>
                <a:tc>
                  <a:txBody>
                    <a:bodyPr/>
                    <a:lstStyle/>
                    <a:p>
                      <a:r>
                        <a:rPr lang="en-US" sz="1400" dirty="0" smtClean="0">
                          <a:latin typeface="Lucida Sans Unicode" pitchFamily="34" charset="0"/>
                          <a:cs typeface="Lucida Sans Unicode" pitchFamily="34" charset="0"/>
                        </a:rPr>
                        <a:t>TARGET</a:t>
                      </a:r>
                      <a:endParaRPr lang="en-US" sz="1400" dirty="0">
                        <a:latin typeface="Lucida Sans Unicode" pitchFamily="34" charset="0"/>
                        <a:cs typeface="Lucida Sans Unicode" pitchFamily="34" charset="0"/>
                      </a:endParaRPr>
                    </a:p>
                  </a:txBody>
                  <a:tcPr/>
                </a:tc>
                <a:tc>
                  <a:txBody>
                    <a:bodyPr/>
                    <a:lstStyle/>
                    <a:p>
                      <a:r>
                        <a:rPr lang="en-US" sz="1400" dirty="0" smtClean="0">
                          <a:latin typeface="Lucida Sans Unicode" pitchFamily="34" charset="0"/>
                          <a:cs typeface="Lucida Sans Unicode" pitchFamily="34" charset="0"/>
                        </a:rPr>
                        <a:t>ACHIEVED</a:t>
                      </a:r>
                      <a:endParaRPr lang="en-US" sz="1400" dirty="0">
                        <a:latin typeface="Lucida Sans Unicode" pitchFamily="34" charset="0"/>
                        <a:cs typeface="Lucida Sans Unicode" pitchFamily="34" charset="0"/>
                      </a:endParaRPr>
                    </a:p>
                  </a:txBody>
                  <a:tcPr/>
                </a:tc>
                <a:tc>
                  <a:txBody>
                    <a:bodyPr/>
                    <a:lstStyle/>
                    <a:p>
                      <a:r>
                        <a:rPr lang="en-US" sz="1400" dirty="0" smtClean="0">
                          <a:latin typeface="Lucida Sans Unicode" pitchFamily="34" charset="0"/>
                          <a:cs typeface="Lucida Sans Unicode" pitchFamily="34" charset="0"/>
                        </a:rPr>
                        <a:t>COMMENTS</a:t>
                      </a:r>
                      <a:endParaRPr lang="en-US" sz="1400" dirty="0">
                        <a:latin typeface="Lucida Sans Unicode" pitchFamily="34" charset="0"/>
                        <a:cs typeface="Lucida Sans Unicode" pitchFamily="34" charset="0"/>
                      </a:endParaRPr>
                    </a:p>
                  </a:txBody>
                  <a:tcPr/>
                </a:tc>
              </a:tr>
              <a:tr h="1464102">
                <a:tc>
                  <a:txBody>
                    <a:bodyPr/>
                    <a:lstStyle/>
                    <a:p>
                      <a:pPr marL="0" marR="0">
                        <a:lnSpc>
                          <a:spcPct val="115000"/>
                        </a:lnSpc>
                        <a:spcBef>
                          <a:spcPts val="0"/>
                        </a:spcBef>
                        <a:spcAft>
                          <a:spcPts val="0"/>
                        </a:spcAft>
                      </a:pPr>
                      <a:r>
                        <a:rPr lang="en-US" sz="1400" dirty="0">
                          <a:effectLst/>
                          <a:latin typeface="Lucida Sans Unicode" pitchFamily="34" charset="0"/>
                          <a:ea typeface="Times New Roman"/>
                          <a:cs typeface="Lucida Sans Unicode" pitchFamily="34" charset="0"/>
                        </a:rPr>
                        <a:t>Project staff meeting.</a:t>
                      </a:r>
                      <a:endParaRPr lang="en-US" sz="1400" dirty="0">
                        <a:effectLst/>
                        <a:latin typeface="Lucida Sans Unicode" pitchFamily="34" charset="0"/>
                        <a:ea typeface="Calibri"/>
                        <a:cs typeface="Lucida Sans Unicode" pitchFamily="34" charset="0"/>
                      </a:endParaRP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1 meeting</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1</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10 CADECOM project staff attended the meeting. Staff were briefed about the INVC – bridging </a:t>
                      </a:r>
                      <a:r>
                        <a:rPr lang="en-US" sz="1400" dirty="0" smtClean="0">
                          <a:effectLst/>
                          <a:latin typeface="Lucida Sans Unicode" pitchFamily="34" charset="0"/>
                          <a:ea typeface="Calibri"/>
                          <a:cs typeface="Lucida Sans Unicode" pitchFamily="34" charset="0"/>
                        </a:rPr>
                        <a:t>activity</a:t>
                      </a:r>
                    </a:p>
                    <a:p>
                      <a:pPr marL="0" marR="0">
                        <a:lnSpc>
                          <a:spcPct val="115000"/>
                        </a:lnSpc>
                        <a:spcBef>
                          <a:spcPts val="0"/>
                        </a:spcBef>
                        <a:spcAft>
                          <a:spcPts val="0"/>
                        </a:spcAft>
                      </a:pPr>
                      <a:endParaRPr lang="en-US" sz="1400" dirty="0">
                        <a:effectLst/>
                        <a:latin typeface="Lucida Sans Unicode" pitchFamily="34" charset="0"/>
                        <a:ea typeface="Calibri"/>
                        <a:cs typeface="Lucida Sans Unicode" pitchFamily="34" charset="0"/>
                      </a:endParaRPr>
                    </a:p>
                  </a:txBody>
                  <a:tcPr marL="68580" marR="68580" marT="0" marB="0"/>
                </a:tc>
              </a:tr>
              <a:tr h="871483">
                <a:tc>
                  <a:txBody>
                    <a:bodyPr/>
                    <a:lstStyle/>
                    <a:p>
                      <a:pPr marL="0" marR="0">
                        <a:lnSpc>
                          <a:spcPct val="115000"/>
                        </a:lnSpc>
                        <a:spcBef>
                          <a:spcPts val="0"/>
                        </a:spcBef>
                        <a:spcAft>
                          <a:spcPts val="0"/>
                        </a:spcAft>
                      </a:pPr>
                      <a:r>
                        <a:rPr lang="en-US" sz="1400" dirty="0">
                          <a:effectLst/>
                          <a:latin typeface="Lucida Sans Unicode" pitchFamily="34" charset="0"/>
                          <a:ea typeface="Times New Roman"/>
                          <a:cs typeface="Lucida Sans Unicode" pitchFamily="34" charset="0"/>
                        </a:rPr>
                        <a:t>Beneficiary registration</a:t>
                      </a:r>
                      <a:endParaRPr lang="en-US" sz="1400" dirty="0">
                        <a:effectLst/>
                        <a:latin typeface="Lucida Sans Unicode" pitchFamily="34" charset="0"/>
                        <a:ea typeface="Calibri"/>
                        <a:cs typeface="Lucida Sans Unicode" pitchFamily="34" charset="0"/>
                      </a:endParaRP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4</a:t>
                      </a:r>
                      <a:r>
                        <a:rPr lang="en-US" sz="1400" dirty="0" smtClean="0">
                          <a:effectLst/>
                          <a:latin typeface="Lucida Sans Unicode" pitchFamily="34" charset="0"/>
                          <a:ea typeface="Calibri"/>
                          <a:cs typeface="Lucida Sans Unicode" pitchFamily="34" charset="0"/>
                        </a:rPr>
                        <a:t>,000</a:t>
                      </a:r>
                      <a:endParaRPr lang="en-US" sz="1400" dirty="0">
                        <a:effectLst/>
                        <a:latin typeface="Lucida Sans Unicode" pitchFamily="34" charset="0"/>
                        <a:ea typeface="Calibri"/>
                        <a:cs typeface="Lucida Sans Unicode" pitchFamily="34" charset="0"/>
                      </a:endParaRP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5,306</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2,260m and 3,046 f have been registered in the 4 </a:t>
                      </a:r>
                      <a:r>
                        <a:rPr lang="en-US" sz="1400" dirty="0" smtClean="0">
                          <a:effectLst/>
                          <a:latin typeface="Lucida Sans Unicode" pitchFamily="34" charset="0"/>
                          <a:ea typeface="Calibri"/>
                          <a:cs typeface="Lucida Sans Unicode" pitchFamily="34" charset="0"/>
                        </a:rPr>
                        <a:t>EPAs</a:t>
                      </a:r>
                    </a:p>
                    <a:p>
                      <a:pPr marL="0" marR="0">
                        <a:lnSpc>
                          <a:spcPct val="115000"/>
                        </a:lnSpc>
                        <a:spcBef>
                          <a:spcPts val="0"/>
                        </a:spcBef>
                        <a:spcAft>
                          <a:spcPts val="0"/>
                        </a:spcAft>
                      </a:pPr>
                      <a:endParaRPr lang="en-US" sz="1400" dirty="0">
                        <a:effectLst/>
                        <a:latin typeface="Lucida Sans Unicode" pitchFamily="34" charset="0"/>
                        <a:ea typeface="Calibri"/>
                        <a:cs typeface="Lucida Sans Unicode" pitchFamily="34" charset="0"/>
                      </a:endParaRPr>
                    </a:p>
                  </a:txBody>
                  <a:tcPr marL="68580" marR="68580" marT="0" marB="0"/>
                </a:tc>
              </a:tr>
              <a:tr h="1464102">
                <a:tc>
                  <a:txBody>
                    <a:bodyPr/>
                    <a:lstStyle/>
                    <a:p>
                      <a:pPr marL="0" marR="0">
                        <a:lnSpc>
                          <a:spcPct val="115000"/>
                        </a:lnSpc>
                        <a:spcBef>
                          <a:spcPts val="0"/>
                        </a:spcBef>
                        <a:spcAft>
                          <a:spcPts val="0"/>
                        </a:spcAft>
                      </a:pPr>
                      <a:r>
                        <a:rPr lang="en-US" sz="1400" dirty="0">
                          <a:effectLst/>
                          <a:latin typeface="Lucida Sans Unicode" pitchFamily="34" charset="0"/>
                          <a:ea typeface="Times New Roman"/>
                          <a:cs typeface="Lucida Sans Unicode" pitchFamily="34" charset="0"/>
                        </a:rPr>
                        <a:t>Association </a:t>
                      </a:r>
                      <a:r>
                        <a:rPr lang="en-US" sz="1400" dirty="0" smtClean="0">
                          <a:effectLst/>
                          <a:latin typeface="Lucida Sans Unicode" pitchFamily="34" charset="0"/>
                          <a:ea typeface="Times New Roman"/>
                          <a:cs typeface="Lucida Sans Unicode" pitchFamily="34" charset="0"/>
                        </a:rPr>
                        <a:t>monthly meetings</a:t>
                      </a:r>
                      <a:r>
                        <a:rPr lang="en-US" sz="1400" dirty="0">
                          <a:effectLst/>
                          <a:latin typeface="Lucida Sans Unicode" pitchFamily="34" charset="0"/>
                          <a:ea typeface="Times New Roman"/>
                          <a:cs typeface="Lucida Sans Unicode" pitchFamily="34" charset="0"/>
                        </a:rPr>
                        <a:t>.</a:t>
                      </a:r>
                      <a:endParaRPr lang="en-US" sz="1400" dirty="0">
                        <a:effectLst/>
                        <a:latin typeface="Lucida Sans Unicode" pitchFamily="34" charset="0"/>
                        <a:ea typeface="Calibri"/>
                        <a:cs typeface="Lucida Sans Unicode" pitchFamily="34" charset="0"/>
                      </a:endParaRPr>
                    </a:p>
                  </a:txBody>
                  <a:tcPr marL="68580" marR="68580" marT="0" marB="0"/>
                </a:tc>
                <a:tc>
                  <a:txBody>
                    <a:bodyPr/>
                    <a:lstStyle/>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28 meetings</a:t>
                      </a:r>
                    </a:p>
                  </a:txBody>
                  <a:tcPr marL="68580" marR="68580" marT="0" marB="0"/>
                </a:tc>
                <a:tc>
                  <a:txBody>
                    <a:bodyPr/>
                    <a:lstStyle/>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      25</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The meetings discussed </a:t>
                      </a:r>
                      <a:r>
                        <a:rPr lang="en-US" sz="1400" dirty="0" smtClean="0">
                          <a:effectLst/>
                          <a:latin typeface="Lucida Sans Unicode" pitchFamily="34" charset="0"/>
                          <a:ea typeface="Calibri"/>
                          <a:cs typeface="Lucida Sans Unicode" pitchFamily="34" charset="0"/>
                        </a:rPr>
                        <a:t>issues </a:t>
                      </a:r>
                      <a:r>
                        <a:rPr lang="en-US" sz="1400" dirty="0">
                          <a:effectLst/>
                          <a:latin typeface="Lucida Sans Unicode" pitchFamily="34" charset="0"/>
                          <a:ea typeface="Calibri"/>
                          <a:cs typeface="Lucida Sans Unicode" pitchFamily="34" charset="0"/>
                        </a:rPr>
                        <a:t>like beneficiary registration, seed distribution, seed loan recovery, marketing etc</a:t>
                      </a:r>
                      <a:r>
                        <a:rPr lang="en-US" sz="1400" dirty="0" smtClean="0">
                          <a:effectLst/>
                          <a:latin typeface="Lucida Sans Unicode" pitchFamily="34" charset="0"/>
                          <a:ea typeface="Calibri"/>
                          <a:cs typeface="Lucida Sans Unicode" pitchFamily="34" charset="0"/>
                        </a:rPr>
                        <a:t>.</a:t>
                      </a:r>
                    </a:p>
                    <a:p>
                      <a:pPr marL="0" marR="0">
                        <a:lnSpc>
                          <a:spcPct val="115000"/>
                        </a:lnSpc>
                        <a:spcBef>
                          <a:spcPts val="0"/>
                        </a:spcBef>
                        <a:spcAft>
                          <a:spcPts val="0"/>
                        </a:spcAft>
                      </a:pPr>
                      <a:endParaRPr lang="en-US" sz="1400" dirty="0">
                        <a:effectLst/>
                        <a:latin typeface="Lucida Sans Unicode" pitchFamily="34" charset="0"/>
                        <a:ea typeface="Calibri"/>
                        <a:cs typeface="Lucida Sans Unicode" pitchFamily="34" charset="0"/>
                      </a:endParaRPr>
                    </a:p>
                  </a:txBody>
                  <a:tcPr marL="68580" marR="68580" marT="0" marB="0"/>
                </a:tc>
              </a:tr>
              <a:tr h="1344214">
                <a:tc>
                  <a:txBody>
                    <a:bodyPr/>
                    <a:lstStyle/>
                    <a:p>
                      <a:pPr marL="0" marR="0">
                        <a:lnSpc>
                          <a:spcPct val="115000"/>
                        </a:lnSpc>
                        <a:spcBef>
                          <a:spcPts val="0"/>
                        </a:spcBef>
                        <a:spcAft>
                          <a:spcPts val="0"/>
                        </a:spcAft>
                      </a:pPr>
                      <a:r>
                        <a:rPr lang="en-US" sz="1400">
                          <a:effectLst/>
                          <a:latin typeface="Lucida Sans Unicode" pitchFamily="34" charset="0"/>
                          <a:ea typeface="Times New Roman"/>
                          <a:cs typeface="Lucida Sans Unicode" pitchFamily="34" charset="0"/>
                        </a:rPr>
                        <a:t>Seed distribution.</a:t>
                      </a:r>
                      <a:endParaRPr lang="en-US" sz="1400">
                        <a:effectLst/>
                        <a:latin typeface="Lucida Sans Unicode" pitchFamily="34" charset="0"/>
                        <a:ea typeface="Calibri"/>
                        <a:cs typeface="Lucida Sans Unicode" pitchFamily="34" charset="0"/>
                      </a:endParaRPr>
                    </a:p>
                  </a:txBody>
                  <a:tcPr marL="68580" marR="68580" marT="0" marB="0"/>
                </a:tc>
                <a:tc>
                  <a:txBody>
                    <a:bodyPr/>
                    <a:lstStyle/>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40.0mt</a:t>
                      </a:r>
                    </a:p>
                  </a:txBody>
                  <a:tcPr marL="68580" marR="68580" marT="0" marB="0"/>
                </a:tc>
                <a:tc>
                  <a:txBody>
                    <a:bodyPr/>
                    <a:lstStyle/>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41.5mt</a:t>
                      </a:r>
                    </a:p>
                  </a:txBody>
                  <a:tcPr marL="68580" marR="68580" marT="0" marB="0"/>
                </a:tc>
                <a:tc>
                  <a:txBody>
                    <a:bodyPr/>
                    <a:lstStyle/>
                    <a:p>
                      <a:pPr marL="0" marR="0">
                        <a:lnSpc>
                          <a:spcPct val="115000"/>
                        </a:lnSpc>
                        <a:spcBef>
                          <a:spcPts val="0"/>
                        </a:spcBef>
                        <a:spcAft>
                          <a:spcPts val="0"/>
                        </a:spcAft>
                      </a:pPr>
                      <a:r>
                        <a:rPr lang="en-US" sz="1400" dirty="0" err="1">
                          <a:effectLst/>
                          <a:latin typeface="Lucida Sans Unicode" pitchFamily="34" charset="0"/>
                          <a:ea typeface="Calibri"/>
                          <a:cs typeface="Lucida Sans Unicode" pitchFamily="34" charset="0"/>
                        </a:rPr>
                        <a:t>Chafumbwa</a:t>
                      </a:r>
                      <a:r>
                        <a:rPr lang="en-US" sz="1400" dirty="0">
                          <a:effectLst/>
                          <a:latin typeface="Lucida Sans Unicode" pitchFamily="34" charset="0"/>
                          <a:ea typeface="Calibri"/>
                          <a:cs typeface="Lucida Sans Unicode" pitchFamily="34" charset="0"/>
                        </a:rPr>
                        <a:t> and </a:t>
                      </a:r>
                      <a:r>
                        <a:rPr lang="en-US" sz="1400" dirty="0" err="1">
                          <a:effectLst/>
                          <a:latin typeface="Lucida Sans Unicode" pitchFamily="34" charset="0"/>
                          <a:ea typeface="Calibri"/>
                          <a:cs typeface="Lucida Sans Unicode" pitchFamily="34" charset="0"/>
                        </a:rPr>
                        <a:t>Kanyama</a:t>
                      </a:r>
                      <a:r>
                        <a:rPr lang="en-US" sz="1400" dirty="0">
                          <a:effectLst/>
                          <a:latin typeface="Lucida Sans Unicode" pitchFamily="34" charset="0"/>
                          <a:ea typeface="Calibri"/>
                          <a:cs typeface="Lucida Sans Unicode" pitchFamily="34" charset="0"/>
                        </a:rPr>
                        <a:t> distributed more than what was estimated. 25mt of g/nuts and 16.5mt soy distributed to 3886 beneficiaries.</a:t>
                      </a:r>
                    </a:p>
                  </a:txBody>
                  <a:tcPr marL="68580" marR="68580" marT="0" marB="0"/>
                </a:tc>
              </a:tr>
            </a:tbl>
          </a:graphicData>
        </a:graphic>
      </p:graphicFrame>
      <p:sp>
        <p:nvSpPr>
          <p:cNvPr id="2" name="Title 1"/>
          <p:cNvSpPr>
            <a:spLocks noGrp="1"/>
          </p:cNvSpPr>
          <p:nvPr>
            <p:ph type="title"/>
          </p:nvPr>
        </p:nvSpPr>
        <p:spPr>
          <a:xfrm>
            <a:off x="457200" y="0"/>
            <a:ext cx="8229600" cy="1066800"/>
          </a:xfrm>
        </p:spPr>
        <p:txBody>
          <a:bodyPr>
            <a:normAutofit fontScale="90000"/>
          </a:bodyPr>
          <a:lstStyle/>
          <a:p>
            <a:r>
              <a:rPr lang="en-US" sz="3700" b="1" dirty="0">
                <a:solidFill>
                  <a:srgbClr val="464646"/>
                </a:solidFill>
                <a:effectLst>
                  <a:outerShdw blurRad="31750" dist="25400" dir="5400000" algn="tl" rotWithShape="0">
                    <a:srgbClr val="000000">
                      <a:alpha val="25000"/>
                    </a:srgbClr>
                  </a:outerShdw>
                </a:effectLst>
                <a:latin typeface="Lucida Sans Unicode"/>
              </a:rPr>
              <a:t>Progress of Planned Activities for the Period</a:t>
            </a:r>
            <a:endParaRPr lang="en-US" dirty="0"/>
          </a:p>
        </p:txBody>
      </p:sp>
    </p:spTree>
    <p:extLst>
      <p:ext uri="{BB962C8B-B14F-4D97-AF65-F5344CB8AC3E}">
        <p14:creationId xmlns:p14="http://schemas.microsoft.com/office/powerpoint/2010/main" val="464858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359721586"/>
              </p:ext>
            </p:extLst>
          </p:nvPr>
        </p:nvGraphicFramePr>
        <p:xfrm>
          <a:off x="457200" y="381000"/>
          <a:ext cx="8229600" cy="5888736"/>
        </p:xfrm>
        <a:graphic>
          <a:graphicData uri="http://schemas.openxmlformats.org/drawingml/2006/table">
            <a:tbl>
              <a:tblPr firstRow="1" bandRow="1">
                <a:tableStyleId>{5C22544A-7EE6-4342-B048-85BDC9FD1C3A}</a:tableStyleId>
              </a:tblPr>
              <a:tblGrid>
                <a:gridCol w="2743200"/>
                <a:gridCol w="1295400"/>
                <a:gridCol w="1295400"/>
                <a:gridCol w="2895600"/>
              </a:tblGrid>
              <a:tr h="370840">
                <a:tc>
                  <a:txBody>
                    <a:bodyPr/>
                    <a:lstStyle/>
                    <a:p>
                      <a:pPr marL="0" marR="0">
                        <a:lnSpc>
                          <a:spcPct val="115000"/>
                        </a:lnSpc>
                        <a:spcBef>
                          <a:spcPts val="0"/>
                        </a:spcBef>
                        <a:spcAft>
                          <a:spcPts val="0"/>
                        </a:spcAft>
                      </a:pPr>
                      <a:r>
                        <a:rPr lang="en-US" sz="1400" b="1" dirty="0" smtClean="0">
                          <a:effectLst/>
                          <a:latin typeface="Lucida Sans Unicode" pitchFamily="34" charset="0"/>
                          <a:ea typeface="Calibri"/>
                          <a:cs typeface="Lucida Sans Unicode" pitchFamily="34" charset="0"/>
                        </a:rPr>
                        <a:t>Trainings</a:t>
                      </a:r>
                    </a:p>
                    <a:p>
                      <a:pPr marL="0" marR="0">
                        <a:lnSpc>
                          <a:spcPct val="115000"/>
                        </a:lnSpc>
                        <a:spcBef>
                          <a:spcPts val="0"/>
                        </a:spcBef>
                        <a:spcAft>
                          <a:spcPts val="0"/>
                        </a:spcAft>
                      </a:pPr>
                      <a:endParaRPr lang="en-US" sz="1400" dirty="0">
                        <a:effectLst/>
                        <a:latin typeface="Lucida Sans Unicode" pitchFamily="34" charset="0"/>
                        <a:ea typeface="Calibri"/>
                        <a:cs typeface="Lucida Sans Unicode" pitchFamily="34" charset="0"/>
                      </a:endParaRPr>
                    </a:p>
                    <a:p>
                      <a:pPr marL="342900" marR="0" lvl="0" indent="-342900">
                        <a:lnSpc>
                          <a:spcPct val="115000"/>
                        </a:lnSpc>
                        <a:spcBef>
                          <a:spcPts val="0"/>
                        </a:spcBef>
                        <a:spcAft>
                          <a:spcPts val="0"/>
                        </a:spcAft>
                        <a:buFont typeface="Calibri"/>
                        <a:buChar char="-"/>
                      </a:pPr>
                      <a:r>
                        <a:rPr lang="en-US" sz="1400" dirty="0">
                          <a:effectLst/>
                          <a:latin typeface="Lucida Sans Unicode" pitchFamily="34" charset="0"/>
                          <a:ea typeface="Times New Roman"/>
                          <a:cs typeface="Lucida Sans Unicode" pitchFamily="34" charset="0"/>
                        </a:rPr>
                        <a:t>Field management</a:t>
                      </a:r>
                    </a:p>
                    <a:p>
                      <a:pPr marL="457200" marR="0">
                        <a:lnSpc>
                          <a:spcPct val="115000"/>
                        </a:lnSpc>
                        <a:spcBef>
                          <a:spcPts val="0"/>
                        </a:spcBef>
                        <a:spcAft>
                          <a:spcPts val="0"/>
                        </a:spcAft>
                      </a:pPr>
                      <a:r>
                        <a:rPr lang="en-US" sz="1400" dirty="0">
                          <a:effectLst/>
                          <a:latin typeface="Lucida Sans Unicode" pitchFamily="34" charset="0"/>
                          <a:ea typeface="Times New Roman"/>
                          <a:cs typeface="Lucida Sans Unicode" pitchFamily="34" charset="0"/>
                        </a:rPr>
                        <a:t> </a:t>
                      </a:r>
                    </a:p>
                    <a:p>
                      <a:pPr marL="457200" marR="0">
                        <a:lnSpc>
                          <a:spcPct val="115000"/>
                        </a:lnSpc>
                        <a:spcBef>
                          <a:spcPts val="0"/>
                        </a:spcBef>
                        <a:spcAft>
                          <a:spcPts val="0"/>
                        </a:spcAft>
                      </a:pPr>
                      <a:r>
                        <a:rPr lang="en-US" sz="1400" dirty="0">
                          <a:effectLst/>
                          <a:latin typeface="Lucida Sans Unicode" pitchFamily="34" charset="0"/>
                          <a:ea typeface="Times New Roman"/>
                          <a:cs typeface="Lucida Sans Unicode" pitchFamily="34" charset="0"/>
                        </a:rPr>
                        <a:t> </a:t>
                      </a:r>
                    </a:p>
                    <a:p>
                      <a:pPr marL="457200" marR="0">
                        <a:lnSpc>
                          <a:spcPct val="115000"/>
                        </a:lnSpc>
                        <a:spcBef>
                          <a:spcPts val="0"/>
                        </a:spcBef>
                        <a:spcAft>
                          <a:spcPts val="0"/>
                        </a:spcAft>
                      </a:pPr>
                      <a:r>
                        <a:rPr lang="en-US" sz="1400" dirty="0">
                          <a:effectLst/>
                          <a:latin typeface="Lucida Sans Unicode" pitchFamily="34" charset="0"/>
                          <a:ea typeface="Times New Roman"/>
                          <a:cs typeface="Lucida Sans Unicode" pitchFamily="34" charset="0"/>
                        </a:rPr>
                        <a:t> </a:t>
                      </a:r>
                    </a:p>
                    <a:p>
                      <a:pPr marL="342900" marR="0" lvl="0" indent="-342900">
                        <a:lnSpc>
                          <a:spcPct val="115000"/>
                        </a:lnSpc>
                        <a:spcBef>
                          <a:spcPts val="0"/>
                        </a:spcBef>
                        <a:spcAft>
                          <a:spcPts val="0"/>
                        </a:spcAft>
                        <a:buFont typeface="Calibri"/>
                        <a:buChar char="-"/>
                      </a:pPr>
                      <a:endParaRPr lang="en-US" sz="1400" dirty="0" smtClean="0">
                        <a:effectLst/>
                        <a:latin typeface="Lucida Sans Unicode" pitchFamily="34" charset="0"/>
                        <a:ea typeface="Times New Roman"/>
                        <a:cs typeface="Lucida Sans Unicode" pitchFamily="34" charset="0"/>
                      </a:endParaRPr>
                    </a:p>
                    <a:p>
                      <a:pPr marL="342900" marR="0" lvl="0" indent="-342900">
                        <a:lnSpc>
                          <a:spcPct val="115000"/>
                        </a:lnSpc>
                        <a:spcBef>
                          <a:spcPts val="0"/>
                        </a:spcBef>
                        <a:spcAft>
                          <a:spcPts val="0"/>
                        </a:spcAft>
                        <a:buFont typeface="Calibri"/>
                        <a:buChar char="-"/>
                      </a:pPr>
                      <a:endParaRPr lang="en-US" sz="1400" dirty="0" smtClean="0">
                        <a:effectLst/>
                        <a:latin typeface="Lucida Sans Unicode" pitchFamily="34" charset="0"/>
                        <a:ea typeface="Times New Roman"/>
                        <a:cs typeface="Lucida Sans Unicode" pitchFamily="34" charset="0"/>
                      </a:endParaRPr>
                    </a:p>
                    <a:p>
                      <a:pPr marL="342900" marR="0" lvl="0" indent="-342900">
                        <a:lnSpc>
                          <a:spcPct val="115000"/>
                        </a:lnSpc>
                        <a:spcBef>
                          <a:spcPts val="0"/>
                        </a:spcBef>
                        <a:spcAft>
                          <a:spcPts val="0"/>
                        </a:spcAft>
                        <a:buFont typeface="Calibri"/>
                        <a:buChar char="-"/>
                      </a:pPr>
                      <a:r>
                        <a:rPr lang="en-US" sz="1400" dirty="0" smtClean="0">
                          <a:effectLst/>
                          <a:latin typeface="Lucida Sans Unicode" pitchFamily="34" charset="0"/>
                          <a:ea typeface="Times New Roman"/>
                          <a:cs typeface="Lucida Sans Unicode" pitchFamily="34" charset="0"/>
                        </a:rPr>
                        <a:t>Harvesting</a:t>
                      </a:r>
                      <a:endParaRPr lang="en-US" sz="1400" dirty="0">
                        <a:effectLst/>
                        <a:latin typeface="Lucida Sans Unicode" pitchFamily="34" charset="0"/>
                        <a:ea typeface="Times New Roman"/>
                        <a:cs typeface="Lucida Sans Unicode" pitchFamily="34" charset="0"/>
                      </a:endParaRPr>
                    </a:p>
                    <a:p>
                      <a:pPr marL="457200" marR="0">
                        <a:lnSpc>
                          <a:spcPct val="115000"/>
                        </a:lnSpc>
                        <a:spcBef>
                          <a:spcPts val="0"/>
                        </a:spcBef>
                        <a:spcAft>
                          <a:spcPts val="0"/>
                        </a:spcAft>
                      </a:pPr>
                      <a:r>
                        <a:rPr lang="en-US" sz="1400" dirty="0">
                          <a:effectLst/>
                          <a:latin typeface="Lucida Sans Unicode" pitchFamily="34" charset="0"/>
                          <a:ea typeface="Times New Roman"/>
                          <a:cs typeface="Lucida Sans Unicode" pitchFamily="34" charset="0"/>
                        </a:rPr>
                        <a:t> </a:t>
                      </a:r>
                    </a:p>
                    <a:p>
                      <a:pPr marL="457200" marR="0">
                        <a:lnSpc>
                          <a:spcPct val="115000"/>
                        </a:lnSpc>
                        <a:spcBef>
                          <a:spcPts val="0"/>
                        </a:spcBef>
                        <a:spcAft>
                          <a:spcPts val="0"/>
                        </a:spcAft>
                      </a:pPr>
                      <a:r>
                        <a:rPr lang="en-US" sz="1400" dirty="0">
                          <a:effectLst/>
                          <a:latin typeface="Lucida Sans Unicode" pitchFamily="34" charset="0"/>
                          <a:ea typeface="Times New Roman"/>
                          <a:cs typeface="Lucida Sans Unicode" pitchFamily="34" charset="0"/>
                        </a:rPr>
                        <a:t> </a:t>
                      </a:r>
                    </a:p>
                    <a:p>
                      <a:pPr marL="342900" marR="0" lvl="0" indent="-342900">
                        <a:lnSpc>
                          <a:spcPct val="115000"/>
                        </a:lnSpc>
                        <a:spcBef>
                          <a:spcPts val="0"/>
                        </a:spcBef>
                        <a:spcAft>
                          <a:spcPts val="0"/>
                        </a:spcAft>
                        <a:buFont typeface="Calibri"/>
                        <a:buChar char="-"/>
                      </a:pPr>
                      <a:r>
                        <a:rPr lang="en-US" sz="1400" dirty="0">
                          <a:effectLst/>
                          <a:latin typeface="Lucida Sans Unicode" pitchFamily="34" charset="0"/>
                          <a:ea typeface="Times New Roman"/>
                          <a:cs typeface="Lucida Sans Unicode" pitchFamily="34" charset="0"/>
                        </a:rPr>
                        <a:t>Marketing </a:t>
                      </a:r>
                    </a:p>
                    <a:p>
                      <a:pPr marL="457200" marR="0">
                        <a:lnSpc>
                          <a:spcPct val="115000"/>
                        </a:lnSpc>
                        <a:spcBef>
                          <a:spcPts val="0"/>
                        </a:spcBef>
                        <a:spcAft>
                          <a:spcPts val="0"/>
                        </a:spcAft>
                      </a:pPr>
                      <a:r>
                        <a:rPr lang="en-US" sz="1400" dirty="0">
                          <a:effectLst/>
                          <a:latin typeface="Lucida Sans Unicode" pitchFamily="34" charset="0"/>
                          <a:ea typeface="Times New Roman"/>
                          <a:cs typeface="Lucida Sans Unicode" pitchFamily="34" charset="0"/>
                        </a:rPr>
                        <a:t>a) for staff and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endParaRPr lang="en-US" sz="1400" dirty="0" smtClean="0">
                        <a:effectLst/>
                        <a:latin typeface="Lucida Sans Unicode" pitchFamily="34" charset="0"/>
                        <a:ea typeface="Calibri"/>
                        <a:cs typeface="Lucida Sans Unicode" pitchFamily="34" charset="0"/>
                      </a:endParaRPr>
                    </a:p>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         b</a:t>
                      </a:r>
                      <a:r>
                        <a:rPr lang="en-US" sz="1400" dirty="0">
                          <a:effectLst/>
                          <a:latin typeface="Lucida Sans Unicode" pitchFamily="34" charset="0"/>
                          <a:ea typeface="Calibri"/>
                          <a:cs typeface="Lucida Sans Unicode" pitchFamily="34" charset="0"/>
                        </a:rPr>
                        <a:t>) lead farmers</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endParaRPr lang="en-US" sz="1400" dirty="0" smtClean="0">
                        <a:effectLst/>
                        <a:latin typeface="Lucida Sans Unicode" pitchFamily="34" charset="0"/>
                        <a:ea typeface="Calibri"/>
                        <a:cs typeface="Lucida Sans Unicode" pitchFamily="34" charset="0"/>
                      </a:endParaRPr>
                    </a:p>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4 </a:t>
                      </a:r>
                      <a:r>
                        <a:rPr lang="en-US" sz="1400" dirty="0">
                          <a:effectLst/>
                          <a:latin typeface="Lucida Sans Unicode" pitchFamily="34" charset="0"/>
                          <a:ea typeface="Calibri"/>
                          <a:cs typeface="Lucida Sans Unicode" pitchFamily="34" charset="0"/>
                        </a:rPr>
                        <a:t>trainings</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endParaRPr lang="en-US" sz="1400" dirty="0" smtClean="0">
                        <a:effectLst/>
                        <a:latin typeface="Lucida Sans Unicode" pitchFamily="34" charset="0"/>
                        <a:ea typeface="Calibri"/>
                        <a:cs typeface="Lucida Sans Unicode" pitchFamily="34" charset="0"/>
                      </a:endParaRPr>
                    </a:p>
                    <a:p>
                      <a:pPr marL="0" marR="0">
                        <a:lnSpc>
                          <a:spcPct val="115000"/>
                        </a:lnSpc>
                        <a:spcBef>
                          <a:spcPts val="0"/>
                        </a:spcBef>
                        <a:spcAft>
                          <a:spcPts val="0"/>
                        </a:spcAft>
                      </a:pPr>
                      <a:endParaRPr lang="en-US" sz="1400" dirty="0" smtClean="0">
                        <a:effectLst/>
                        <a:latin typeface="Lucida Sans Unicode" pitchFamily="34" charset="0"/>
                        <a:ea typeface="Calibri"/>
                        <a:cs typeface="Lucida Sans Unicode" pitchFamily="34" charset="0"/>
                      </a:endParaRPr>
                    </a:p>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4 </a:t>
                      </a:r>
                      <a:r>
                        <a:rPr lang="en-US" sz="1400" dirty="0">
                          <a:effectLst/>
                          <a:latin typeface="Lucida Sans Unicode" pitchFamily="34" charset="0"/>
                          <a:ea typeface="Calibri"/>
                          <a:cs typeface="Lucida Sans Unicode" pitchFamily="34" charset="0"/>
                        </a:rPr>
                        <a:t>trainings</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1 training</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endParaRPr lang="en-US" sz="1400" dirty="0" smtClean="0">
                        <a:effectLst/>
                        <a:latin typeface="Lucida Sans Unicode" pitchFamily="34" charset="0"/>
                        <a:ea typeface="Calibri"/>
                        <a:cs typeface="Lucida Sans Unicode" pitchFamily="34" charset="0"/>
                      </a:endParaRPr>
                    </a:p>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4 </a:t>
                      </a:r>
                      <a:r>
                        <a:rPr lang="en-US" sz="1400" dirty="0">
                          <a:effectLst/>
                          <a:latin typeface="Lucida Sans Unicode" pitchFamily="34" charset="0"/>
                          <a:ea typeface="Calibri"/>
                          <a:cs typeface="Lucida Sans Unicode" pitchFamily="34" charset="0"/>
                        </a:rPr>
                        <a:t>trainings</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endParaRPr lang="en-US" sz="1400" dirty="0" smtClean="0">
                        <a:effectLst/>
                        <a:latin typeface="Lucida Sans Unicode" pitchFamily="34" charset="0"/>
                        <a:ea typeface="Calibri"/>
                        <a:cs typeface="Lucida Sans Unicode" pitchFamily="34" charset="0"/>
                      </a:endParaRPr>
                    </a:p>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4</a:t>
                      </a:r>
                      <a:endParaRPr lang="en-US" sz="1400" dirty="0">
                        <a:effectLst/>
                        <a:latin typeface="Lucida Sans Unicode" pitchFamily="34" charset="0"/>
                        <a:ea typeface="Calibri"/>
                        <a:cs typeface="Lucida Sans Unicode" pitchFamily="34" charset="0"/>
                      </a:endParaRP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endParaRPr lang="en-US" sz="1400" dirty="0" smtClean="0">
                        <a:effectLst/>
                        <a:latin typeface="Lucida Sans Unicode" pitchFamily="34" charset="0"/>
                        <a:ea typeface="Calibri"/>
                        <a:cs typeface="Lucida Sans Unicode" pitchFamily="34" charset="0"/>
                      </a:endParaRPr>
                    </a:p>
                    <a:p>
                      <a:pPr marL="0" marR="0">
                        <a:lnSpc>
                          <a:spcPct val="115000"/>
                        </a:lnSpc>
                        <a:spcBef>
                          <a:spcPts val="0"/>
                        </a:spcBef>
                        <a:spcAft>
                          <a:spcPts val="0"/>
                        </a:spcAft>
                      </a:pPr>
                      <a:endParaRPr lang="en-US" sz="1400" dirty="0" smtClean="0">
                        <a:effectLst/>
                        <a:latin typeface="Lucida Sans Unicode" pitchFamily="34" charset="0"/>
                        <a:ea typeface="Calibri"/>
                        <a:cs typeface="Lucida Sans Unicode" pitchFamily="34" charset="0"/>
                      </a:endParaRPr>
                    </a:p>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4</a:t>
                      </a:r>
                      <a:endParaRPr lang="en-US" sz="1400" dirty="0">
                        <a:effectLst/>
                        <a:latin typeface="Lucida Sans Unicode" pitchFamily="34" charset="0"/>
                        <a:ea typeface="Calibri"/>
                        <a:cs typeface="Lucida Sans Unicode" pitchFamily="34" charset="0"/>
                      </a:endParaRP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1</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endParaRPr lang="en-US" sz="1400" dirty="0" smtClean="0">
                        <a:effectLst/>
                        <a:latin typeface="Lucida Sans Unicode" pitchFamily="34" charset="0"/>
                        <a:ea typeface="Calibri"/>
                        <a:cs typeface="Lucida Sans Unicode" pitchFamily="34" charset="0"/>
                      </a:endParaRPr>
                    </a:p>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4</a:t>
                      </a:r>
                      <a:endParaRPr lang="en-US" sz="1400" dirty="0">
                        <a:effectLst/>
                        <a:latin typeface="Lucida Sans Unicode" pitchFamily="34" charset="0"/>
                        <a:ea typeface="Calibri"/>
                        <a:cs typeface="Lucida Sans Unicode" pitchFamily="34" charset="0"/>
                      </a:endParaRP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101 </a:t>
                      </a:r>
                      <a:r>
                        <a:rPr lang="en-US" sz="1400" dirty="0">
                          <a:effectLst/>
                          <a:latin typeface="Lucida Sans Unicode" pitchFamily="34" charset="0"/>
                          <a:ea typeface="Calibri"/>
                          <a:cs typeface="Lucida Sans Unicode" pitchFamily="34" charset="0"/>
                        </a:rPr>
                        <a:t>females and 131 </a:t>
                      </a:r>
                      <a:r>
                        <a:rPr lang="en-US" sz="1400" dirty="0" smtClean="0">
                          <a:effectLst/>
                          <a:latin typeface="Lucida Sans Unicode" pitchFamily="34" charset="0"/>
                          <a:ea typeface="Calibri"/>
                          <a:cs typeface="Lucida Sans Unicode" pitchFamily="34" charset="0"/>
                        </a:rPr>
                        <a:t>males</a:t>
                      </a:r>
                      <a:r>
                        <a:rPr lang="en-US" sz="1400" baseline="0" dirty="0" smtClean="0">
                          <a:effectLst/>
                          <a:latin typeface="Lucida Sans Unicode" pitchFamily="34" charset="0"/>
                          <a:ea typeface="Calibri"/>
                          <a:cs typeface="Lucida Sans Unicode" pitchFamily="34" charset="0"/>
                        </a:rPr>
                        <a:t> (lead farmers) trained  inland preparation , weeding, pest and disease management.</a:t>
                      </a:r>
                      <a:r>
                        <a:rPr lang="en-US" sz="1400" dirty="0" smtClean="0">
                          <a:effectLst/>
                          <a:latin typeface="Lucida Sans Unicode" pitchFamily="34" charset="0"/>
                          <a:ea typeface="Calibri"/>
                          <a:cs typeface="Lucida Sans Unicode" pitchFamily="34" charset="0"/>
                        </a:rPr>
                        <a:t> </a:t>
                      </a:r>
                      <a:r>
                        <a:rPr lang="en-US" sz="1400" dirty="0">
                          <a:effectLst/>
                          <a:latin typeface="Lucida Sans Unicode" pitchFamily="34" charset="0"/>
                          <a:ea typeface="Calibri"/>
                          <a:cs typeface="Lucida Sans Unicode" pitchFamily="34" charset="0"/>
                        </a:rPr>
                        <a:t>These are expected to train their fellow farmers</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74f and 75m attended the training on Harvesting and Postharvest Handling</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5 CADECOM staff and 4 AEDCs attended the training on how ACE </a:t>
                      </a:r>
                      <a:r>
                        <a:rPr lang="en-US" sz="1400" dirty="0" smtClean="0">
                          <a:effectLst/>
                          <a:latin typeface="Lucida Sans Unicode" pitchFamily="34" charset="0"/>
                          <a:ea typeface="Calibri"/>
                          <a:cs typeface="Lucida Sans Unicode" pitchFamily="34" charset="0"/>
                        </a:rPr>
                        <a:t>works</a:t>
                      </a:r>
                    </a:p>
                    <a:p>
                      <a:pPr marL="0" marR="0">
                        <a:lnSpc>
                          <a:spcPct val="115000"/>
                        </a:lnSpc>
                        <a:spcBef>
                          <a:spcPts val="0"/>
                        </a:spcBef>
                        <a:spcAft>
                          <a:spcPts val="0"/>
                        </a:spcAft>
                      </a:pPr>
                      <a:endParaRPr lang="en-US" sz="1400" dirty="0">
                        <a:effectLst/>
                        <a:latin typeface="Lucida Sans Unicode" pitchFamily="34" charset="0"/>
                        <a:ea typeface="Calibri"/>
                        <a:cs typeface="Lucida Sans Unicode" pitchFamily="34" charset="0"/>
                      </a:endParaRP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Lead farmers and selected club leaders were trained on ACE operation and collective marketing. The trainings were done by ACE. 55m, 56f attended the training and these agreed to trickle the message to their fellow farmers.</a:t>
                      </a:r>
                    </a:p>
                  </a:txBody>
                  <a:tcPr marL="68580" marR="68580" marT="0" marB="0"/>
                </a:tc>
              </a:tr>
            </a:tbl>
          </a:graphicData>
        </a:graphic>
      </p:graphicFrame>
    </p:spTree>
    <p:extLst>
      <p:ext uri="{BB962C8B-B14F-4D97-AF65-F5344CB8AC3E}">
        <p14:creationId xmlns:p14="http://schemas.microsoft.com/office/powerpoint/2010/main" val="34815267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72103773"/>
              </p:ext>
            </p:extLst>
          </p:nvPr>
        </p:nvGraphicFramePr>
        <p:xfrm>
          <a:off x="228600" y="228601"/>
          <a:ext cx="8839200" cy="6504615"/>
        </p:xfrm>
        <a:graphic>
          <a:graphicData uri="http://schemas.openxmlformats.org/drawingml/2006/table">
            <a:tbl>
              <a:tblPr firstRow="1" bandRow="1">
                <a:tableStyleId>{5C22544A-7EE6-4342-B048-85BDC9FD1C3A}</a:tableStyleId>
              </a:tblPr>
              <a:tblGrid>
                <a:gridCol w="2819400"/>
                <a:gridCol w="1447800"/>
                <a:gridCol w="1371600"/>
                <a:gridCol w="3200400"/>
              </a:tblGrid>
              <a:tr h="1273209">
                <a:tc rowSpan="2">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Facilitate Aggregation of crops for marketing.</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200mt soy</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30mt</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txBody>
                  <a:tcPr marL="68580" marR="68580" marT="0" marB="0"/>
                </a:tc>
                <a:tc>
                  <a:txBody>
                    <a:bodyPr/>
                    <a:lstStyle/>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Some GACs has not yet given the amount aggregated. The activity is going on.</a:t>
                      </a:r>
                    </a:p>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 </a:t>
                      </a:r>
                    </a:p>
                  </a:txBody>
                  <a:tcPr marL="68580" marR="68580" marT="0" marB="0"/>
                </a:tc>
              </a:tr>
              <a:tr h="936590">
                <a:tc vMerge="1">
                  <a:txBody>
                    <a:bodyPr/>
                    <a:lstStyle/>
                    <a:p>
                      <a:endParaRPr lang="en-US"/>
                    </a:p>
                  </a:txBody>
                  <a:tcPr/>
                </a:tc>
                <a:tc>
                  <a:txBody>
                    <a:bodyPr/>
                    <a:lstStyle/>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50mt </a:t>
                      </a:r>
                      <a:r>
                        <a:rPr lang="en-US" sz="1400" dirty="0">
                          <a:effectLst/>
                          <a:latin typeface="Lucida Sans Unicode" pitchFamily="34" charset="0"/>
                          <a:ea typeface="Calibri"/>
                          <a:cs typeface="Lucida Sans Unicode" pitchFamily="34" charset="0"/>
                        </a:rPr>
                        <a:t>g/nuts</a:t>
                      </a:r>
                    </a:p>
                  </a:txBody>
                  <a:tcPr marL="68580" marR="68580" marT="0" marB="0"/>
                </a:tc>
                <a:tc>
                  <a:txBody>
                    <a:bodyPr/>
                    <a:lstStyle/>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a:t>
                      </a:r>
                      <a:endParaRPr lang="en-US" sz="1400" dirty="0">
                        <a:effectLst/>
                        <a:latin typeface="Lucida Sans Unicode" pitchFamily="34" charset="0"/>
                        <a:ea typeface="Calibri"/>
                        <a:cs typeface="Lucida Sans Unicode" pitchFamily="34" charset="0"/>
                      </a:endParaRPr>
                    </a:p>
                  </a:txBody>
                  <a:tcPr marL="68580" marR="68580" marT="0" marB="0"/>
                </a:tc>
                <a:tc>
                  <a:txBody>
                    <a:bodyPr/>
                    <a:lstStyle/>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Farmers</a:t>
                      </a:r>
                      <a:r>
                        <a:rPr lang="en-US" sz="1400" baseline="0" dirty="0" smtClean="0">
                          <a:effectLst/>
                          <a:latin typeface="Lucida Sans Unicode" pitchFamily="34" charset="0"/>
                          <a:ea typeface="Calibri"/>
                          <a:cs typeface="Lucida Sans Unicode" pitchFamily="34" charset="0"/>
                        </a:rPr>
                        <a:t> have just started aggregating</a:t>
                      </a:r>
                      <a:endParaRPr lang="en-US" sz="1400" dirty="0" smtClean="0">
                        <a:effectLst/>
                        <a:latin typeface="Lucida Sans Unicode" pitchFamily="34" charset="0"/>
                        <a:ea typeface="Calibri"/>
                        <a:cs typeface="Lucida Sans Unicode" pitchFamily="34" charset="0"/>
                      </a:endParaRPr>
                    </a:p>
                    <a:p>
                      <a:pPr marL="0" marR="0">
                        <a:lnSpc>
                          <a:spcPct val="115000"/>
                        </a:lnSpc>
                        <a:spcBef>
                          <a:spcPts val="0"/>
                        </a:spcBef>
                        <a:spcAft>
                          <a:spcPts val="0"/>
                        </a:spcAft>
                      </a:pPr>
                      <a:endParaRPr lang="en-US" sz="1400" dirty="0">
                        <a:effectLst/>
                        <a:latin typeface="Lucida Sans Unicode" pitchFamily="34" charset="0"/>
                        <a:ea typeface="Calibri"/>
                        <a:cs typeface="Lucida Sans Unicode" pitchFamily="34" charset="0"/>
                      </a:endParaRPr>
                    </a:p>
                  </a:txBody>
                  <a:tcPr marL="68580" marR="68580" marT="0" marB="0"/>
                </a:tc>
              </a:tr>
              <a:tr h="877535">
                <a:tc rowSpan="2">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Facilitating Seed recovery.</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txBody>
                  <a:tcPr marL="68580" marR="68580" marT="0" marB="0"/>
                </a:tc>
                <a:tc>
                  <a:txBody>
                    <a:bodyPr/>
                    <a:lstStyle/>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32mt soy</a:t>
                      </a:r>
                    </a:p>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 </a:t>
                      </a:r>
                    </a:p>
                  </a:txBody>
                  <a:tcPr marL="68580" marR="68580" marT="0" marB="0"/>
                </a:tc>
                <a:tc>
                  <a:txBody>
                    <a:bodyPr/>
                    <a:lstStyle/>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10mt</a:t>
                      </a:r>
                      <a:endParaRPr lang="en-US" sz="1400" dirty="0">
                        <a:effectLst/>
                        <a:latin typeface="Lucida Sans Unicode" pitchFamily="34" charset="0"/>
                        <a:ea typeface="Calibri"/>
                        <a:cs typeface="Lucida Sans Unicode" pitchFamily="34" charset="0"/>
                      </a:endParaRP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 </a:t>
                      </a:r>
                    </a:p>
                  </a:txBody>
                  <a:tcPr marL="68580" marR="68580" marT="0" marB="0"/>
                </a:tc>
                <a:tc>
                  <a:txBody>
                    <a:bodyPr/>
                    <a:lstStyle/>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The recovery is still going on, it has just stated.</a:t>
                      </a:r>
                    </a:p>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 </a:t>
                      </a:r>
                    </a:p>
                  </a:txBody>
                  <a:tcPr marL="68580" marR="68580" marT="0" marB="0"/>
                </a:tc>
              </a:tr>
              <a:tr h="1123280">
                <a:tc vMerge="1">
                  <a:txBody>
                    <a:bodyPr/>
                    <a:lstStyle/>
                    <a:p>
                      <a:endParaRPr lang="en-US"/>
                    </a:p>
                  </a:txBody>
                  <a:tcPr/>
                </a:tc>
                <a:tc>
                  <a:txBody>
                    <a:bodyPr/>
                    <a:lstStyle/>
                    <a:p>
                      <a:pPr marL="0" marR="0">
                        <a:lnSpc>
                          <a:spcPct val="115000"/>
                        </a:lnSpc>
                        <a:spcBef>
                          <a:spcPts val="0"/>
                        </a:spcBef>
                        <a:spcAft>
                          <a:spcPts val="0"/>
                        </a:spcAft>
                      </a:pPr>
                      <a:r>
                        <a:rPr lang="en-US" sz="1400">
                          <a:effectLst/>
                          <a:latin typeface="Lucida Sans Unicode" pitchFamily="34" charset="0"/>
                          <a:ea typeface="Calibri"/>
                          <a:cs typeface="Lucida Sans Unicode" pitchFamily="34" charset="0"/>
                        </a:rPr>
                        <a:t>30mt g/nuts</a:t>
                      </a:r>
                    </a:p>
                  </a:txBody>
                  <a:tcPr marL="68580" marR="68580" marT="0" marB="0"/>
                </a:tc>
                <a:tc>
                  <a:txBody>
                    <a:bodyPr/>
                    <a:lstStyle/>
                    <a:p>
                      <a:pPr marL="0" marR="0">
                        <a:lnSpc>
                          <a:spcPct val="115000"/>
                        </a:lnSpc>
                        <a:spcBef>
                          <a:spcPts val="0"/>
                        </a:spcBef>
                        <a:spcAft>
                          <a:spcPts val="0"/>
                        </a:spcAft>
                      </a:pPr>
                      <a:r>
                        <a:rPr lang="en-US" sz="1400" dirty="0" smtClean="0">
                          <a:effectLst/>
                          <a:latin typeface="Lucida Sans Unicode" pitchFamily="34" charset="0"/>
                          <a:ea typeface="Calibri"/>
                          <a:cs typeface="Lucida Sans Unicode" pitchFamily="34" charset="0"/>
                        </a:rPr>
                        <a:t>5mt</a:t>
                      </a:r>
                      <a:endParaRPr lang="en-US" sz="1400" dirty="0">
                        <a:effectLst/>
                        <a:latin typeface="Lucida Sans Unicode" pitchFamily="34" charset="0"/>
                        <a:ea typeface="Calibri"/>
                        <a:cs typeface="Lucida Sans Unicode" pitchFamily="34" charset="0"/>
                      </a:endParaRP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Low recovery due to seed germination </a:t>
                      </a:r>
                      <a:r>
                        <a:rPr lang="en-US" sz="1400" dirty="0" smtClean="0">
                          <a:effectLst/>
                          <a:latin typeface="Lucida Sans Unicode" pitchFamily="34" charset="0"/>
                          <a:ea typeface="Calibri"/>
                          <a:cs typeface="Lucida Sans Unicode" pitchFamily="34" charset="0"/>
                        </a:rPr>
                        <a:t>problems and </a:t>
                      </a:r>
                      <a:r>
                        <a:rPr lang="en-US" sz="1400" dirty="0" err="1" smtClean="0">
                          <a:effectLst/>
                          <a:latin typeface="Lucida Sans Unicode" pitchFamily="34" charset="0"/>
                          <a:ea typeface="Calibri"/>
                          <a:cs typeface="Lucida Sans Unicode" pitchFamily="34" charset="0"/>
                        </a:rPr>
                        <a:t>Aflatoxin</a:t>
                      </a:r>
                      <a:r>
                        <a:rPr lang="en-US" sz="1400" dirty="0" smtClean="0">
                          <a:effectLst/>
                          <a:latin typeface="Lucida Sans Unicode" pitchFamily="34" charset="0"/>
                          <a:ea typeface="Calibri"/>
                          <a:cs typeface="Lucida Sans Unicode" pitchFamily="34" charset="0"/>
                        </a:rPr>
                        <a:t> attack </a:t>
                      </a:r>
                      <a:r>
                        <a:rPr lang="en-US" sz="1400" dirty="0">
                          <a:effectLst/>
                          <a:latin typeface="Lucida Sans Unicode" pitchFamily="34" charset="0"/>
                          <a:ea typeface="Calibri"/>
                          <a:cs typeface="Lucida Sans Unicode" pitchFamily="34" charset="0"/>
                        </a:rPr>
                        <a:t>more especially in </a:t>
                      </a:r>
                      <a:r>
                        <a:rPr lang="en-US" sz="1400" dirty="0" err="1" smtClean="0">
                          <a:effectLst/>
                          <a:latin typeface="Lucida Sans Unicode" pitchFamily="34" charset="0"/>
                          <a:ea typeface="Calibri"/>
                          <a:cs typeface="Lucida Sans Unicode" pitchFamily="34" charset="0"/>
                        </a:rPr>
                        <a:t>Kanyama</a:t>
                      </a:r>
                      <a:endParaRPr lang="en-US" sz="1400" dirty="0" smtClean="0">
                        <a:effectLst/>
                        <a:latin typeface="Lucida Sans Unicode" pitchFamily="34" charset="0"/>
                        <a:ea typeface="Calibri"/>
                        <a:cs typeface="Lucida Sans Unicode" pitchFamily="34" charset="0"/>
                      </a:endParaRPr>
                    </a:p>
                    <a:p>
                      <a:pPr marL="0" marR="0">
                        <a:lnSpc>
                          <a:spcPct val="115000"/>
                        </a:lnSpc>
                        <a:spcBef>
                          <a:spcPts val="0"/>
                        </a:spcBef>
                        <a:spcAft>
                          <a:spcPts val="0"/>
                        </a:spcAft>
                      </a:pPr>
                      <a:endParaRPr lang="en-US" sz="1400" dirty="0">
                        <a:effectLst/>
                        <a:latin typeface="Lucida Sans Unicode" pitchFamily="34" charset="0"/>
                        <a:ea typeface="Calibri"/>
                        <a:cs typeface="Lucida Sans Unicode" pitchFamily="34" charset="0"/>
                      </a:endParaRPr>
                    </a:p>
                  </a:txBody>
                  <a:tcPr marL="68580" marR="68580" marT="0" marB="0"/>
                </a:tc>
              </a:tr>
              <a:tr h="2190461">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Conduct Field Days on field management and harvesting</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8</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8</a:t>
                      </a:r>
                    </a:p>
                  </a:txBody>
                  <a:tcPr marL="68580" marR="68580" marT="0" marB="0"/>
                </a:tc>
                <a:tc>
                  <a:txBody>
                    <a:bodyPr/>
                    <a:lstStyle/>
                    <a:p>
                      <a:pPr marL="0" marR="0">
                        <a:lnSpc>
                          <a:spcPct val="115000"/>
                        </a:lnSpc>
                        <a:spcBef>
                          <a:spcPts val="0"/>
                        </a:spcBef>
                        <a:spcAft>
                          <a:spcPts val="0"/>
                        </a:spcAft>
                      </a:pPr>
                      <a:r>
                        <a:rPr lang="en-US" sz="1400" dirty="0">
                          <a:effectLst/>
                          <a:latin typeface="Lucida Sans Unicode" pitchFamily="34" charset="0"/>
                          <a:ea typeface="Calibri"/>
                          <a:cs typeface="Lucida Sans Unicode" pitchFamily="34" charset="0"/>
                        </a:rPr>
                        <a:t>Two field days per EPA. The first one on field management and the </a:t>
                      </a:r>
                      <a:r>
                        <a:rPr lang="en-US" sz="1400" dirty="0" smtClean="0">
                          <a:effectLst/>
                          <a:latin typeface="Lucida Sans Unicode" pitchFamily="34" charset="0"/>
                          <a:ea typeface="Calibri"/>
                          <a:cs typeface="Lucida Sans Unicode" pitchFamily="34" charset="0"/>
                        </a:rPr>
                        <a:t>other </a:t>
                      </a:r>
                      <a:r>
                        <a:rPr lang="en-US" sz="1400" dirty="0">
                          <a:effectLst/>
                          <a:latin typeface="Lucida Sans Unicode" pitchFamily="34" charset="0"/>
                          <a:ea typeface="Calibri"/>
                          <a:cs typeface="Lucida Sans Unicode" pitchFamily="34" charset="0"/>
                        </a:rPr>
                        <a:t>one on Harvesting and Postharvest </a:t>
                      </a:r>
                      <a:r>
                        <a:rPr lang="en-US" sz="1400" dirty="0" smtClean="0">
                          <a:effectLst/>
                          <a:latin typeface="Lucida Sans Unicode" pitchFamily="34" charset="0"/>
                          <a:ea typeface="Calibri"/>
                          <a:cs typeface="Lucida Sans Unicode" pitchFamily="34" charset="0"/>
                        </a:rPr>
                        <a:t>handling.  514f</a:t>
                      </a:r>
                      <a:r>
                        <a:rPr lang="en-US" sz="1400" baseline="0" dirty="0" smtClean="0">
                          <a:effectLst/>
                          <a:latin typeface="Lucida Sans Unicode" pitchFamily="34" charset="0"/>
                          <a:ea typeface="Calibri"/>
                          <a:cs typeface="Lucida Sans Unicode" pitchFamily="34" charset="0"/>
                        </a:rPr>
                        <a:t> and 506 males attended the field days.</a:t>
                      </a:r>
                      <a:endParaRPr lang="en-US" sz="1400" dirty="0">
                        <a:effectLst/>
                        <a:latin typeface="Lucida Sans Unicode" pitchFamily="34" charset="0"/>
                        <a:ea typeface="Calibri"/>
                        <a:cs typeface="Lucida Sans Unicode" pitchFamily="34" charset="0"/>
                      </a:endParaRPr>
                    </a:p>
                  </a:txBody>
                  <a:tcPr marL="68580" marR="68580" marT="0" marB="0"/>
                </a:tc>
              </a:tr>
            </a:tbl>
          </a:graphicData>
        </a:graphic>
      </p:graphicFrame>
    </p:spTree>
    <p:extLst>
      <p:ext uri="{BB962C8B-B14F-4D97-AF65-F5344CB8AC3E}">
        <p14:creationId xmlns:p14="http://schemas.microsoft.com/office/powerpoint/2010/main" val="26117328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296</TotalTime>
  <Words>621</Words>
  <Application>Microsoft Office PowerPoint</Application>
  <PresentationFormat>On-screen Show (4:3)</PresentationFormat>
  <Paragraphs>170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PowerPoint Presentation</vt:lpstr>
      <vt:lpstr>PRESENTATION LAY OUT</vt:lpstr>
      <vt:lpstr>INTRODUCTION</vt:lpstr>
      <vt:lpstr>PowerPoint Presentation</vt:lpstr>
      <vt:lpstr>PLANNED ACTIVITIES FOR THE PERIOD</vt:lpstr>
      <vt:lpstr>PowerPoint Presentation</vt:lpstr>
      <vt:lpstr>Progress of Planned Activities for the Period</vt:lpstr>
      <vt:lpstr>PowerPoint Presentation</vt:lpstr>
      <vt:lpstr>PowerPoint Presentation</vt:lpstr>
      <vt:lpstr>PowerPoint Presentation</vt:lpstr>
      <vt:lpstr>Challenges</vt:lpstr>
      <vt:lpstr>Recommendation</vt:lpstr>
      <vt:lpstr>Progress in Pictures</vt:lpstr>
      <vt:lpstr>PowerPoint Presentation</vt:lpstr>
      <vt:lpstr> Staff training in marketing at ACE offices in Lilongwe</vt:lpstr>
      <vt:lpstr>Fig 6. Aggregated produce and seed recovery</vt:lpstr>
      <vt:lpstr>Field days in progress</vt:lpstr>
      <vt:lpstr>PowerPoint Presentation</vt:lpstr>
      <vt:lpstr>End of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KALAMULE</dc:creator>
  <cp:lastModifiedBy>KALAMULE</cp:lastModifiedBy>
  <cp:revision>32</cp:revision>
  <dcterms:created xsi:type="dcterms:W3CDTF">2017-06-26T10:53:17Z</dcterms:created>
  <dcterms:modified xsi:type="dcterms:W3CDTF">2017-06-29T10:31:09Z</dcterms:modified>
</cp:coreProperties>
</file>